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4" r:id="rId1"/>
  </p:sldMasterIdLst>
  <p:sldIdLst>
    <p:sldId id="256" r:id="rId2"/>
    <p:sldId id="257" r:id="rId3"/>
    <p:sldId id="269" r:id="rId4"/>
    <p:sldId id="271" r:id="rId5"/>
    <p:sldId id="259" r:id="rId6"/>
    <p:sldId id="265" r:id="rId7"/>
    <p:sldId id="266" r:id="rId8"/>
    <p:sldId id="263" r:id="rId9"/>
    <p:sldId id="264" r:id="rId10"/>
    <p:sldId id="258"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7" autoAdjust="0"/>
    <p:restoredTop sz="94660"/>
  </p:normalViewPr>
  <p:slideViewPr>
    <p:cSldViewPr snapToGrid="0">
      <p:cViewPr varScale="1">
        <p:scale>
          <a:sx n="84" d="100"/>
          <a:sy n="84" d="100"/>
        </p:scale>
        <p:origin x="77"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27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56516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37291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30886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933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EF52CC-F3D9-41D4-BCE4-C208E61A3F31}" type="datetimeFigureOut">
              <a:rPr lang="en-US" smtClean="0"/>
              <a:t>2/18/2019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86926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EF52CC-F3D9-41D4-BCE4-C208E61A3F31}" type="datetimeFigureOut">
              <a:rPr lang="en-US" smtClean="0"/>
              <a:t>2/18/2019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4570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7529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306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64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31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373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924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1A5F7F-3E81-4C65-A4D1-CB62D5B9DB91}" type="datetimeFigureOut">
              <a:rPr lang="en-US" smtClean="0"/>
              <a:t>2/18/2019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70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77ECC86-1672-4627-AEFE-EC5485C73905}" type="datetimeFigureOut">
              <a:rPr lang="en-US" smtClean="0"/>
              <a:t>2/18/2019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81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CDCB01F-D966-4C62-B900-0BE008A90C98}" type="datetimeFigureOut">
              <a:rPr lang="en-US" smtClean="0"/>
              <a:t>2/18/2019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757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84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EF52CC-F3D9-41D4-BCE4-C208E61A3F31}" type="datetimeFigureOut">
              <a:rPr lang="en-US" smtClean="0"/>
              <a:t>2/18/2019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9506046"/>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freestockphotos.biz/stockphoto/14434"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tasnimnews.com/fa/news/1392/01/21/40142/300-%D8%B4%D8%B1%D9%88%D8%B9-%D9%87%D8%AC%D9%85%D9%87-%D9%BE%D8%B1%D8%B1%D9%86%DA%AF-%D8%B3%DB%8C%D9%86%D9%85%D8%A7%DB%8C%DB%8C-%D8%A8%D9%87-%D8%AA%D8%A7%D8%B1%DB%8C%D8%AE-%D8%A7%DB%8C%D8%B1%D8%A7%D9%86-%D8%AA%D8%A7%D8%B1%DB%8C%D8%AE-%D8%A8%D8%A7%D8%B3%D8%AA%D8%A7%D9%86-%D8%A8%D9%87-%D8%B1%D9%88%D8%A7%DB%8C%D8%AA-%D9%87%D8%A7%D9%84%DB%8C%D9%88%D9%88%D8%AF" TargetMode="External"/><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medium.com/@waiteski/the-horrifying-world-of-vhs-collectors-35853f093e8" TargetMode="External"/><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rulenumberoneblog.com/2014/02/13/cogitive-psychologys-simple-recipe-for-being-a-good-teacher/"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softchalkcloud.com/lesson/files/hlqoNDES9JdiTr/Copyright&amp;FairUsebyTechnologyandLearning.pdf" TargetMode="Externa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history.co.uk/" TargetMode="External"/><Relationship Id="rId3" Type="http://schemas.openxmlformats.org/officeDocument/2006/relationships/image" Target="../media/image2.png"/><Relationship Id="rId7"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softchalkcloud.com/lesson/files/hlqoNDES9JdiTr/Copyright&amp;FairUsebyTechnologyandLearning.pdf"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oftchalkcloud.com/lesson/files/hlqoNDES9JdiTr/Copyright&amp;FairUsebyTechnologyandLearning.pdf"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lname.com/2009/05/gerencia-de-wapa-despide-todo-el-mundo.html"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01D1CE-5EC2-4E9F-A888-91B5BD8EA780}"/>
              </a:ext>
            </a:extLst>
          </p:cNvPr>
          <p:cNvPicPr>
            <a:picLocks noChangeAspect="1"/>
          </p:cNvPicPr>
          <p:nvPr/>
        </p:nvPicPr>
        <p:blipFill rotWithShape="1">
          <a:blip r:embed="rId3">
            <a:duotone>
              <a:prstClr val="black"/>
              <a:schemeClr val="accent5">
                <a:tint val="45000"/>
                <a:satMod val="400000"/>
              </a:schemeClr>
            </a:duotone>
            <a:alphaModFix amt="25000"/>
            <a:extLst>
              <a:ext uri="{837473B0-CC2E-450A-ABE3-18F120FF3D39}">
                <a1611:picAttrSrcUrl xmlns:a1611="http://schemas.microsoft.com/office/drawing/2016/11/main" r:id="rId4"/>
              </a:ext>
            </a:extLst>
          </a:blip>
          <a:srcRect t="24267" r="9091" b="6160"/>
          <a:stretch/>
        </p:blipFill>
        <p:spPr>
          <a:xfrm>
            <a:off x="20" y="384058"/>
            <a:ext cx="12191980" cy="6857990"/>
          </a:xfrm>
          <a:prstGeom prst="rect">
            <a:avLst/>
          </a:prstGeom>
        </p:spPr>
      </p:pic>
      <p:sp>
        <p:nvSpPr>
          <p:cNvPr id="2" name="Title 1">
            <a:extLst>
              <a:ext uri="{FF2B5EF4-FFF2-40B4-BE49-F238E27FC236}">
                <a16:creationId xmlns:a16="http://schemas.microsoft.com/office/drawing/2014/main" id="{1EA3FA51-A305-4F3A-9953-EC18A3F92B6F}"/>
              </a:ext>
            </a:extLst>
          </p:cNvPr>
          <p:cNvSpPr>
            <a:spLocks noGrp="1"/>
          </p:cNvSpPr>
          <p:nvPr>
            <p:ph type="ctrTitle"/>
          </p:nvPr>
        </p:nvSpPr>
        <p:spPr>
          <a:xfrm>
            <a:off x="5191498" y="2459736"/>
            <a:ext cx="5944050" cy="2987041"/>
          </a:xfrm>
        </p:spPr>
        <p:txBody>
          <a:bodyPr>
            <a:normAutofit fontScale="90000"/>
          </a:bodyPr>
          <a:lstStyle/>
          <a:p>
            <a:pPr algn="r"/>
            <a:r>
              <a:rPr lang="en-US" dirty="0"/>
              <a:t>Copyright 101 </a:t>
            </a:r>
            <a:br>
              <a:rPr lang="en-US" dirty="0"/>
            </a:br>
            <a:r>
              <a:rPr lang="en-US" dirty="0"/>
              <a:t>for </a:t>
            </a:r>
            <a:br>
              <a:rPr lang="en-US" dirty="0"/>
            </a:br>
            <a:r>
              <a:rPr lang="en-US" dirty="0"/>
              <a:t>Teachers</a:t>
            </a:r>
          </a:p>
        </p:txBody>
      </p:sp>
      <p:sp>
        <p:nvSpPr>
          <p:cNvPr id="3" name="Subtitle 2">
            <a:extLst>
              <a:ext uri="{FF2B5EF4-FFF2-40B4-BE49-F238E27FC236}">
                <a16:creationId xmlns:a16="http://schemas.microsoft.com/office/drawing/2014/main" id="{E77C445E-7657-4C6F-82BF-2E24C35E6574}"/>
              </a:ext>
            </a:extLst>
          </p:cNvPr>
          <p:cNvSpPr>
            <a:spLocks noGrp="1"/>
          </p:cNvSpPr>
          <p:nvPr>
            <p:ph type="subTitle" idx="1"/>
          </p:nvPr>
        </p:nvSpPr>
        <p:spPr>
          <a:xfrm>
            <a:off x="1154955" y="4777380"/>
            <a:ext cx="8825658" cy="861420"/>
          </a:xfrm>
        </p:spPr>
        <p:txBody>
          <a:bodyPr>
            <a:normAutofit/>
          </a:bodyPr>
          <a:lstStyle/>
          <a:p>
            <a:r>
              <a:rPr lang="en-US"/>
              <a:t> </a:t>
            </a:r>
          </a:p>
        </p:txBody>
      </p:sp>
      <p:sp>
        <p:nvSpPr>
          <p:cNvPr id="14" name="Rectangle 9">
            <a:extLst>
              <a:ext uri="{FF2B5EF4-FFF2-40B4-BE49-F238E27FC236}">
                <a16:creationId xmlns:a16="http://schemas.microsoft.com/office/drawing/2014/main" id="{C4731D99-FE94-40AD-B267-E598F7988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092A45F7-6B92-4CA0-B1F2-D3C8E408E92F}"/>
              </a:ext>
            </a:extLst>
          </p:cNvPr>
          <p:cNvSpPr txBox="1"/>
          <p:nvPr/>
        </p:nvSpPr>
        <p:spPr>
          <a:xfrm>
            <a:off x="1856232" y="5579362"/>
            <a:ext cx="1435608" cy="371857"/>
          </a:xfrm>
          <a:prstGeom prst="rect">
            <a:avLst/>
          </a:prstGeom>
          <a:noFill/>
        </p:spPr>
        <p:txBody>
          <a:bodyPr wrap="square" rtlCol="0">
            <a:spAutoFit/>
          </a:bodyPr>
          <a:lstStyle/>
          <a:p>
            <a:r>
              <a:rPr lang="en-US" dirty="0"/>
              <a:t>E. Drake</a:t>
            </a:r>
          </a:p>
        </p:txBody>
      </p:sp>
    </p:spTree>
    <p:extLst>
      <p:ext uri="{BB962C8B-B14F-4D97-AF65-F5344CB8AC3E}">
        <p14:creationId xmlns:p14="http://schemas.microsoft.com/office/powerpoint/2010/main" val="273616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5" name="Picture 14">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799EF4-3604-4B93-9CF0-FD2314BBBAFB}"/>
              </a:ext>
            </a:extLst>
          </p:cNvPr>
          <p:cNvSpPr>
            <a:spLocks noGrp="1"/>
          </p:cNvSpPr>
          <p:nvPr>
            <p:ph type="title"/>
          </p:nvPr>
        </p:nvSpPr>
        <p:spPr>
          <a:xfrm>
            <a:off x="7781151" y="158050"/>
            <a:ext cx="3902149" cy="1516757"/>
          </a:xfrm>
        </p:spPr>
        <p:txBody>
          <a:bodyPr vert="horz" lIns="91440" tIns="45720" rIns="91440" bIns="45720" rtlCol="0" anchor="b">
            <a:normAutofit/>
          </a:bodyPr>
          <a:lstStyle/>
          <a:p>
            <a:pPr>
              <a:lnSpc>
                <a:spcPct val="90000"/>
              </a:lnSpc>
            </a:pPr>
            <a:r>
              <a:rPr lang="en-US" sz="3300" dirty="0"/>
              <a:t>Scenario 3 </a:t>
            </a:r>
            <a:br>
              <a:rPr lang="en-US" sz="3300" dirty="0"/>
            </a:br>
            <a:r>
              <a:rPr lang="en-US" sz="3300" dirty="0"/>
              <a:t>Showing </a:t>
            </a:r>
            <a:br>
              <a:rPr lang="en-US" sz="3300" dirty="0"/>
            </a:br>
            <a:r>
              <a:rPr lang="en-US" sz="3300" dirty="0"/>
              <a:t>Video to Class</a:t>
            </a:r>
          </a:p>
        </p:txBody>
      </p:sp>
      <p:pic>
        <p:nvPicPr>
          <p:cNvPr id="7" name="Content Placeholder 6">
            <a:extLst>
              <a:ext uri="{FF2B5EF4-FFF2-40B4-BE49-F238E27FC236}">
                <a16:creationId xmlns:a16="http://schemas.microsoft.com/office/drawing/2014/main" id="{A436ECBF-3582-45CE-8DDA-32756BC77625}"/>
              </a:ext>
            </a:extLst>
          </p:cNvPr>
          <p:cNvPicPr>
            <a:picLocks noGrp="1" noChangeAspect="1"/>
          </p:cNvPicPr>
          <p:nvPr>
            <p:ph sz="half" idx="1"/>
          </p:nvPr>
        </p:nvPicPr>
        <p:blipFill rotWithShape="1">
          <a:blip r:embed="rId7">
            <a:extLst>
              <a:ext uri="{837473B0-CC2E-450A-ABE3-18F120FF3D39}">
                <a1611:picAttrSrcUrl xmlns:a1611="http://schemas.microsoft.com/office/drawing/2016/11/main" r:id="rId8"/>
              </a:ext>
            </a:extLst>
          </a:blip>
          <a:srcRect l="2182" r="20989" b="2"/>
          <a:stretch/>
        </p:blipFill>
        <p:spPr>
          <a:xfrm>
            <a:off x="-1" y="10"/>
            <a:ext cx="7554140" cy="6857990"/>
          </a:xfrm>
          <a:prstGeom prst="rect">
            <a:avLst/>
          </a:prstGeom>
        </p:spPr>
      </p:pic>
      <p:sp>
        <p:nvSpPr>
          <p:cNvPr id="8" name="TextBox 7">
            <a:extLst>
              <a:ext uri="{FF2B5EF4-FFF2-40B4-BE49-F238E27FC236}">
                <a16:creationId xmlns:a16="http://schemas.microsoft.com/office/drawing/2014/main" id="{AC227C66-50BE-487B-B264-73869BBF0023}"/>
              </a:ext>
            </a:extLst>
          </p:cNvPr>
          <p:cNvSpPr txBox="1"/>
          <p:nvPr/>
        </p:nvSpPr>
        <p:spPr>
          <a:xfrm>
            <a:off x="5014661" y="6657945"/>
            <a:ext cx="253947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8" tooltip="https://www.tasnimnews.com/fa/news/1392/01/21/40142/300-%D8%B4%D8%B1%D9%88%D8%B9-%D9%87%D8%AC%D9%85%D9%87-%D9%BE%D8%B1%D8%B1%D9%86%DA%AF-%D8%B3%DB%8C%D9%86%D9%85%D8%A7%DB%8C%DB%8C-%D8%A8%D9%87-%D8%AA%D8%A7%D8%B1%DB%8C%D8%AE-%D8%A7%DB%8C%D8%B1%D8%A7%D9%86-%D8%AA%D8%A7%D8%B1%DB%8C%D8%AE-%D8%A8%D8%A7%D8%B3%D8%AA%D8%A7%D9%86-%D8%A8%D9%87-%D8%B1%D9%88%D8%A7%DB%8C%D8%AA-%D9%87%D8%A7%D9%84%DB%8C%D9%88%D9%88%D8%AF">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16" name="Content Placeholder 5">
            <a:extLst>
              <a:ext uri="{FF2B5EF4-FFF2-40B4-BE49-F238E27FC236}">
                <a16:creationId xmlns:a16="http://schemas.microsoft.com/office/drawing/2014/main" id="{97D53BDE-CCD6-4389-A851-331216EAC86A}"/>
              </a:ext>
            </a:extLst>
          </p:cNvPr>
          <p:cNvSpPr txBox="1">
            <a:spLocks/>
          </p:cNvSpPr>
          <p:nvPr/>
        </p:nvSpPr>
        <p:spPr>
          <a:xfrm>
            <a:off x="7676706" y="2020186"/>
            <a:ext cx="3902149" cy="476338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9pPr>
          </a:lstStyle>
          <a:p>
            <a:pPr marL="0" indent="0">
              <a:buNone/>
            </a:pPr>
            <a:r>
              <a:rPr lang="en-US" dirty="0">
                <a:solidFill>
                  <a:schemeClr val="accent1">
                    <a:lumMod val="60000"/>
                    <a:lumOff val="40000"/>
                  </a:schemeClr>
                </a:solidFill>
              </a:rPr>
              <a:t>You purchased the movie 300 because it is based on a World History standard. Is it ok to show it to your class after milestones, as a reward to your class, because they were well behaved during the week and half of testing and make-ups?</a:t>
            </a:r>
          </a:p>
          <a:p>
            <a:pPr marL="0" indent="0">
              <a:buNone/>
            </a:pPr>
            <a:endParaRPr lang="en-US" dirty="0">
              <a:solidFill>
                <a:schemeClr val="accent1">
                  <a:lumMod val="60000"/>
                  <a:lumOff val="40000"/>
                </a:schemeClr>
              </a:solidFill>
            </a:endParaRPr>
          </a:p>
          <a:p>
            <a:r>
              <a:rPr lang="en-US" dirty="0">
                <a:solidFill>
                  <a:schemeClr val="accent1">
                    <a:lumMod val="60000"/>
                    <a:lumOff val="40000"/>
                  </a:schemeClr>
                </a:solidFill>
              </a:rPr>
              <a:t>For many                         reasons again…</a:t>
            </a:r>
          </a:p>
          <a:p>
            <a:endParaRPr lang="en-US" dirty="0">
              <a:solidFill>
                <a:schemeClr val="accent1">
                  <a:lumMod val="60000"/>
                  <a:lumOff val="40000"/>
                </a:schemeClr>
              </a:solidFill>
            </a:endParaRPr>
          </a:p>
          <a:p>
            <a:endParaRPr lang="en-US" dirty="0">
              <a:solidFill>
                <a:schemeClr val="accent1">
                  <a:lumMod val="60000"/>
                  <a:lumOff val="40000"/>
                </a:schemeClr>
              </a:solidFill>
            </a:endParaRPr>
          </a:p>
          <a:p>
            <a:r>
              <a:rPr lang="en-US" dirty="0">
                <a:solidFill>
                  <a:schemeClr val="accent1">
                    <a:lumMod val="60000"/>
                    <a:lumOff val="40000"/>
                  </a:schemeClr>
                </a:solidFill>
              </a:rPr>
              <a:t>The use of video must be instructional and not for reward or for entertainment </a:t>
            </a:r>
          </a:p>
        </p:txBody>
      </p:sp>
      <p:sp>
        <p:nvSpPr>
          <p:cNvPr id="18" name="Rectangle 17">
            <a:extLst>
              <a:ext uri="{FF2B5EF4-FFF2-40B4-BE49-F238E27FC236}">
                <a16:creationId xmlns:a16="http://schemas.microsoft.com/office/drawing/2014/main" id="{8A6E4B22-9853-4829-BB86-7BE420D64580}"/>
              </a:ext>
            </a:extLst>
          </p:cNvPr>
          <p:cNvSpPr/>
          <p:nvPr/>
        </p:nvSpPr>
        <p:spPr>
          <a:xfrm>
            <a:off x="9541561" y="4075073"/>
            <a:ext cx="2760637" cy="1600438"/>
          </a:xfrm>
          <a:prstGeom prst="rect">
            <a:avLst/>
          </a:prstGeom>
          <a:noFill/>
        </p:spPr>
        <p:txBody>
          <a:bodyPr wrap="square" lIns="91440" tIns="45720" rIns="91440" bIns="45720">
            <a:spAutoFit/>
          </a:bodyPr>
          <a:lstStyle/>
          <a:p>
            <a:pPr algn="ctr"/>
            <a:r>
              <a:rPr lang="en-US" sz="9800" b="0" cap="none" spc="0" dirty="0">
                <a:ln w="0"/>
                <a:solidFill>
                  <a:schemeClr val="tx2"/>
                </a:solidFill>
                <a:effectLst>
                  <a:reflection blurRad="6350" stA="53000" endA="300" endPos="35500" dir="5400000" sy="-90000" algn="bl" rotWithShape="0"/>
                </a:effectLst>
              </a:rPr>
              <a:t>NO</a:t>
            </a:r>
          </a:p>
        </p:txBody>
      </p:sp>
    </p:spTree>
    <p:extLst>
      <p:ext uri="{BB962C8B-B14F-4D97-AF65-F5344CB8AC3E}">
        <p14:creationId xmlns:p14="http://schemas.microsoft.com/office/powerpoint/2010/main" val="401022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1" name="Picture 60">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3" name="Oval 62">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5" name="Picture 64">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7" name="Picture 66">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69" name="Rectangle 68">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61EF491E-7068-43AB-85CB-3DF197040D49}"/>
              </a:ext>
            </a:extLst>
          </p:cNvPr>
          <p:cNvSpPr>
            <a:spLocks noGrp="1"/>
          </p:cNvSpPr>
          <p:nvPr>
            <p:ph type="title"/>
          </p:nvPr>
        </p:nvSpPr>
        <p:spPr>
          <a:xfrm>
            <a:off x="738221" y="157399"/>
            <a:ext cx="4166510" cy="757002"/>
          </a:xfrm>
        </p:spPr>
        <p:txBody>
          <a:bodyPr vert="horz" lIns="91440" tIns="45720" rIns="91440" bIns="45720" rtlCol="0" anchor="t">
            <a:normAutofit/>
          </a:bodyPr>
          <a:lstStyle/>
          <a:p>
            <a:r>
              <a:rPr lang="en-US" sz="4200" dirty="0"/>
              <a:t>References</a:t>
            </a:r>
          </a:p>
        </p:txBody>
      </p:sp>
      <p:sp>
        <p:nvSpPr>
          <p:cNvPr id="10" name="TextBox 9">
            <a:extLst>
              <a:ext uri="{FF2B5EF4-FFF2-40B4-BE49-F238E27FC236}">
                <a16:creationId xmlns:a16="http://schemas.microsoft.com/office/drawing/2014/main" id="{5EACAD7F-CFBD-42F5-9FFB-2CB27615B0A6}"/>
              </a:ext>
            </a:extLst>
          </p:cNvPr>
          <p:cNvSpPr txBox="1"/>
          <p:nvPr/>
        </p:nvSpPr>
        <p:spPr>
          <a:xfrm>
            <a:off x="265758" y="1123865"/>
            <a:ext cx="5142531" cy="5514193"/>
          </a:xfrm>
          <a:prstGeom prst="rect">
            <a:avLst/>
          </a:prstGeom>
        </p:spPr>
        <p:txBody>
          <a:bodyPr vert="horz" lIns="91440" tIns="45720" rIns="91440" bIns="45720" rtlCol="0">
            <a:normAutofit fontScale="77500" lnSpcReduction="20000"/>
          </a:bodyPr>
          <a:lstStyle/>
          <a:p>
            <a:pPr>
              <a:spcBef>
                <a:spcPts val="1000"/>
              </a:spcBef>
              <a:buClr>
                <a:schemeClr val="accent1">
                  <a:lumMod val="60000"/>
                  <a:lumOff val="40000"/>
                </a:schemeClr>
              </a:buClr>
              <a:buSzPct val="80000"/>
            </a:pPr>
            <a:r>
              <a:rPr lang="en-US" dirty="0">
                <a:solidFill>
                  <a:schemeClr val="tx2">
                    <a:lumMod val="90000"/>
                  </a:schemeClr>
                </a:solidFill>
              </a:rPr>
              <a:t>Unknown Author. Good Teacher photo Retrieved from 	https:</a:t>
            </a:r>
            <a:r>
              <a:rPr lang="en-US" dirty="0">
                <a:solidFill>
                  <a:schemeClr val="tx2">
                    <a:lumMod val="90000"/>
                  </a:schemeClr>
                </a:solidFill>
                <a:sym typeface="Wingdings" panose="05000000000000000000" pitchFamily="2" charset="2"/>
              </a:rPr>
              <a:t>//</a:t>
            </a:r>
            <a:r>
              <a:rPr lang="en-US" dirty="0">
                <a:solidFill>
                  <a:schemeClr val="tx2">
                    <a:lumMod val="90000"/>
                  </a:schemeClr>
                </a:solidFill>
              </a:rPr>
              <a:t>CreativeCommons.org/licenses/BY-SA-	NC/3.0</a:t>
            </a:r>
          </a:p>
          <a:p>
            <a:pPr>
              <a:spcBef>
                <a:spcPts val="1000"/>
              </a:spcBef>
              <a:buClr>
                <a:schemeClr val="accent1">
                  <a:lumMod val="60000"/>
                  <a:lumOff val="40000"/>
                </a:schemeClr>
              </a:buClr>
              <a:buSzPct val="80000"/>
            </a:pPr>
            <a:r>
              <a:rPr lang="en-US" dirty="0">
                <a:solidFill>
                  <a:schemeClr val="tx2">
                    <a:lumMod val="90000"/>
                  </a:schemeClr>
                </a:solidFill>
                <a:ea typeface="+mj-ea"/>
                <a:cs typeface="+mj-cs"/>
              </a:rPr>
              <a:t>Hanson, J. Copyright and Fair Use Guidelines for 	Teachers. 	Retrieved from https://www.softchalk 	cloud. com/lesson/ files/hlqoNDES9JdiTr/ 	Copyright&amp;FairUsebyTechnologyandLearning.pdf</a:t>
            </a:r>
          </a:p>
          <a:p>
            <a:pPr>
              <a:spcBef>
                <a:spcPts val="1000"/>
              </a:spcBef>
              <a:buClr>
                <a:schemeClr val="accent1">
                  <a:lumMod val="60000"/>
                  <a:lumOff val="40000"/>
                </a:schemeClr>
              </a:buClr>
              <a:buSzPct val="80000"/>
            </a:pPr>
            <a:r>
              <a:rPr lang="en-US" dirty="0">
                <a:solidFill>
                  <a:schemeClr val="tx2">
                    <a:lumMod val="90000"/>
                  </a:schemeClr>
                </a:solidFill>
              </a:rPr>
              <a:t>Copyright Clearance Center. “About Copyright,” 	2019, Retrieved from http://www.copyright.com/ 	learn/about-copyright/</a:t>
            </a:r>
          </a:p>
          <a:p>
            <a:pPr>
              <a:spcBef>
                <a:spcPts val="1000"/>
              </a:spcBef>
              <a:buClr>
                <a:schemeClr val="accent1">
                  <a:lumMod val="60000"/>
                  <a:lumOff val="40000"/>
                </a:schemeClr>
              </a:buClr>
              <a:buSzPct val="80000"/>
            </a:pPr>
            <a:r>
              <a:rPr lang="en-US" dirty="0">
                <a:solidFill>
                  <a:schemeClr val="tx2">
                    <a:lumMod val="90000"/>
                  </a:schemeClr>
                </a:solidFill>
              </a:rPr>
              <a:t>A+E Networks U.K., Crusade Celebration gif, 2018, 	Retrieved from Http://GIPHY.com/gifs/HistoryuK-	Hsitory-ChannelKnightfall-3K0z4eJQ5QX1cUIY95</a:t>
            </a:r>
          </a:p>
          <a:p>
            <a:pPr>
              <a:spcBef>
                <a:spcPts val="1000"/>
              </a:spcBef>
              <a:buClr>
                <a:schemeClr val="accent1">
                  <a:lumMod val="60000"/>
                  <a:lumOff val="40000"/>
                </a:schemeClr>
              </a:buClr>
              <a:buSzPct val="80000"/>
            </a:pPr>
            <a:r>
              <a:rPr lang="en-US" dirty="0">
                <a:solidFill>
                  <a:schemeClr val="tx2">
                    <a:lumMod val="90000"/>
                  </a:schemeClr>
                </a:solidFill>
              </a:rPr>
              <a:t> Unknown Author. Borat bootleg DVD photo. Retrieved 	from 	https://c1.staticflickr.com/1/183/423494480_ 	3a2d06531c_b.jpg</a:t>
            </a:r>
          </a:p>
          <a:p>
            <a:pPr>
              <a:spcBef>
                <a:spcPts val="1000"/>
              </a:spcBef>
              <a:buClr>
                <a:schemeClr val="accent1">
                  <a:lumMod val="60000"/>
                  <a:lumOff val="40000"/>
                </a:schemeClr>
              </a:buClr>
              <a:buSzPct val="80000"/>
            </a:pPr>
            <a:r>
              <a:rPr lang="en-US" dirty="0">
                <a:solidFill>
                  <a:schemeClr val="tx2">
                    <a:lumMod val="90000"/>
                  </a:schemeClr>
                </a:solidFill>
              </a:rPr>
              <a:t>Author Unknown. Image of 300 Movie collage. Retrieved 	from https://www.tasnimnews.com/fa/news/ 	1392/01/21/40142/300-</a:t>
            </a:r>
            <a:r>
              <a:rPr lang="ar-AE" dirty="0">
                <a:solidFill>
                  <a:schemeClr val="tx2">
                    <a:lumMod val="90000"/>
                  </a:schemeClr>
                </a:solidFill>
              </a:rPr>
              <a:t>شروع-هجمه-پررنگ-سینمایی-به-تاریخ-ایران-تاریخ-باستان-به-روایت-هالیوود</a:t>
            </a:r>
            <a:r>
              <a:rPr lang="en-US" dirty="0">
                <a:solidFill>
                  <a:schemeClr val="tx2">
                    <a:lumMod val="90000"/>
                  </a:schemeClr>
                </a:solidFill>
              </a:rPr>
              <a:t>	 Per Creative Commons 	Attribution 4.0 License via PowerPoint</a:t>
            </a:r>
            <a:endParaRPr lang="en-US" dirty="0">
              <a:solidFill>
                <a:schemeClr val="tx2">
                  <a:lumMod val="90000"/>
                </a:schemeClr>
              </a:solidFill>
              <a:ea typeface="+mj-ea"/>
              <a:cs typeface="+mj-cs"/>
            </a:endParaRPr>
          </a:p>
          <a:p>
            <a:pPr>
              <a:spcBef>
                <a:spcPts val="1000"/>
              </a:spcBef>
              <a:buClr>
                <a:schemeClr val="accent1">
                  <a:lumMod val="60000"/>
                  <a:lumOff val="40000"/>
                </a:schemeClr>
              </a:buClr>
              <a:buSzPct val="80000"/>
            </a:pPr>
            <a:r>
              <a:rPr lang="en-US" dirty="0">
                <a:solidFill>
                  <a:schemeClr val="tx2">
                    <a:lumMod val="90000"/>
                  </a:schemeClr>
                </a:solidFill>
              </a:rPr>
              <a:t>Olmsted, J., VCR Heaven photo 2017. Retrieved from 	https://medium.com/@waiteski/the-horrifying-	world-of-vhs-collectors-35853f093e8 is licensed 	under Creative Commons via PowerPoint</a:t>
            </a:r>
          </a:p>
          <a:p>
            <a:pPr>
              <a:spcBef>
                <a:spcPts val="1000"/>
              </a:spcBef>
              <a:buClr>
                <a:schemeClr val="accent1">
                  <a:lumMod val="60000"/>
                  <a:lumOff val="40000"/>
                </a:schemeClr>
              </a:buClr>
              <a:buSzPct val="80000"/>
              <a:buFont typeface="Wingdings 3" charset="2"/>
              <a:buChar char=""/>
            </a:pPr>
            <a:endParaRPr lang="en-US" dirty="0">
              <a:latin typeface="+mj-lt"/>
              <a:ea typeface="+mj-ea"/>
              <a:cs typeface="+mj-cs"/>
            </a:endParaRPr>
          </a:p>
        </p:txBody>
      </p:sp>
      <p:sp>
        <p:nvSpPr>
          <p:cNvPr id="71" name="Freeform 31">
            <a:extLst>
              <a:ext uri="{FF2B5EF4-FFF2-40B4-BE49-F238E27FC236}">
                <a16:creationId xmlns:a16="http://schemas.microsoft.com/office/drawing/2014/main" id="{1288C528-6850-4309-8D5E-276D46744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3" name="Rectangle 72">
            <a:extLst>
              <a:ext uri="{FF2B5EF4-FFF2-40B4-BE49-F238E27FC236}">
                <a16:creationId xmlns:a16="http://schemas.microsoft.com/office/drawing/2014/main" id="{E83C4BF2-CE85-4725-91F5-903A0C253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F7E85553-125B-468C-B123-44320748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9" name="Content Placeholder 8">
            <a:extLst>
              <a:ext uri="{FF2B5EF4-FFF2-40B4-BE49-F238E27FC236}">
                <a16:creationId xmlns:a16="http://schemas.microsoft.com/office/drawing/2014/main" id="{CB9FC3FB-60DD-4DFC-8FA9-5E75403F05B8}"/>
              </a:ext>
            </a:extLst>
          </p:cNvPr>
          <p:cNvPicPr>
            <a:picLocks noGrp="1" noChangeAspect="1"/>
          </p:cNvPicPr>
          <p:nvPr>
            <p:ph idx="1"/>
          </p:nvPr>
        </p:nvPicPr>
        <p:blipFill>
          <a:blip r:embed="rId7">
            <a:extLst>
              <a:ext uri="{837473B0-CC2E-450A-ABE3-18F120FF3D39}">
                <a1611:picAttrSrcUrl xmlns:a1611="http://schemas.microsoft.com/office/drawing/2016/11/main" r:id="rId8"/>
              </a:ext>
            </a:extLst>
          </a:blip>
          <a:stretch>
            <a:fillRect/>
          </a:stretch>
        </p:blipFill>
        <p:spPr>
          <a:xfrm>
            <a:off x="5408289" y="0"/>
            <a:ext cx="6946759" cy="6824100"/>
          </a:xfrm>
          <a:prstGeom prst="rect">
            <a:avLst/>
          </a:prstGeom>
          <a:effectLst>
            <a:softEdge rad="38100"/>
          </a:effectLst>
        </p:spPr>
      </p:pic>
      <p:sp>
        <p:nvSpPr>
          <p:cNvPr id="77" name="Rectangle 76">
            <a:extLst>
              <a:ext uri="{FF2B5EF4-FFF2-40B4-BE49-F238E27FC236}">
                <a16:creationId xmlns:a16="http://schemas.microsoft.com/office/drawing/2014/main" id="{C1DE0CAB-0099-47AE-8A9D-F0C80866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404CF1E-741D-4407-98A1-19FF24571178}"/>
              </a:ext>
            </a:extLst>
          </p:cNvPr>
          <p:cNvSpPr txBox="1"/>
          <p:nvPr/>
        </p:nvSpPr>
        <p:spPr>
          <a:xfrm>
            <a:off x="6076160" y="6593268"/>
            <a:ext cx="5449889" cy="230832"/>
          </a:xfrm>
          <a:prstGeom prst="rect">
            <a:avLst/>
          </a:prstGeom>
          <a:noFill/>
        </p:spPr>
        <p:txBody>
          <a:bodyPr wrap="square" rtlCol="0">
            <a:spAutoFit/>
          </a:bodyPr>
          <a:lstStyle/>
          <a:p>
            <a:r>
              <a:rPr lang="en-US" sz="900" dirty="0">
                <a:solidFill>
                  <a:schemeClr val="accent1"/>
                </a:solidFill>
              </a:rPr>
              <a:t>VCR Heaven by J. Olmsted is licensed under </a:t>
            </a:r>
            <a:r>
              <a:rPr lang="en-US" sz="900" dirty="0">
                <a:solidFill>
                  <a:schemeClr val="accent1"/>
                </a:solidFill>
                <a:hlinkClick r:id="rId9" tooltip="https://creativecommons.org/licenses/by/3.0/">
                  <a:extLst>
                    <a:ext uri="{A12FA001-AC4F-418D-AE19-62706E023703}">
                      <ahyp:hlinkClr xmlns:ahyp="http://schemas.microsoft.com/office/drawing/2018/hyperlinkcolor" val="tx"/>
                    </a:ext>
                  </a:extLst>
                </a:hlinkClick>
              </a:rPr>
              <a:t>CC BY</a:t>
            </a:r>
            <a:endParaRPr lang="en-US" sz="900" dirty="0">
              <a:solidFill>
                <a:schemeClr val="accent1"/>
              </a:solidFill>
            </a:endParaRPr>
          </a:p>
        </p:txBody>
      </p:sp>
    </p:spTree>
    <p:extLst>
      <p:ext uri="{BB962C8B-B14F-4D97-AF65-F5344CB8AC3E}">
        <p14:creationId xmlns:p14="http://schemas.microsoft.com/office/powerpoint/2010/main" val="118184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1F587-082C-4956-89F3-B59C34F44662}"/>
              </a:ext>
            </a:extLst>
          </p:cNvPr>
          <p:cNvSpPr>
            <a:spLocks noGrp="1"/>
          </p:cNvSpPr>
          <p:nvPr>
            <p:ph type="title"/>
          </p:nvPr>
        </p:nvSpPr>
        <p:spPr/>
        <p:txBody>
          <a:bodyPr/>
          <a:lstStyle/>
          <a:p>
            <a:pPr algn="ctr"/>
            <a:r>
              <a:rPr lang="en-US" dirty="0"/>
              <a:t>Do you know what you need to know about copyright?</a:t>
            </a:r>
          </a:p>
        </p:txBody>
      </p:sp>
      <p:sp>
        <p:nvSpPr>
          <p:cNvPr id="6" name="Content Placeholder 5">
            <a:extLst>
              <a:ext uri="{FF2B5EF4-FFF2-40B4-BE49-F238E27FC236}">
                <a16:creationId xmlns:a16="http://schemas.microsoft.com/office/drawing/2014/main" id="{1ACD3F42-A80A-4205-8538-41032E3593EA}"/>
              </a:ext>
            </a:extLst>
          </p:cNvPr>
          <p:cNvSpPr>
            <a:spLocks noGrp="1"/>
          </p:cNvSpPr>
          <p:nvPr>
            <p:ph sz="half" idx="1"/>
          </p:nvPr>
        </p:nvSpPr>
        <p:spPr>
          <a:xfrm>
            <a:off x="6223343" y="2694940"/>
            <a:ext cx="4825158" cy="3416301"/>
          </a:xfrm>
        </p:spPr>
        <p:txBody>
          <a:bodyPr/>
          <a:lstStyle/>
          <a:p>
            <a:pPr marL="0" indent="0">
              <a:buNone/>
            </a:pPr>
            <a:r>
              <a:rPr lang="en-US" dirty="0"/>
              <a:t>“I am a teacher. Can’t I or my students use any picture, video clip, or audio clip, for any purpose, without citing its origin, as long as I use it in school?” </a:t>
            </a:r>
          </a:p>
          <a:p>
            <a:endParaRPr lang="en-US" dirty="0"/>
          </a:p>
        </p:txBody>
      </p:sp>
      <p:pic>
        <p:nvPicPr>
          <p:cNvPr id="13" name="Picture 12" descr="A group of people in a room&#10;&#10;Description generated with very high confidence">
            <a:extLst>
              <a:ext uri="{FF2B5EF4-FFF2-40B4-BE49-F238E27FC236}">
                <a16:creationId xmlns:a16="http://schemas.microsoft.com/office/drawing/2014/main" id="{363D40D6-CF98-4C4D-A741-B0179DF8A6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6754" y="2694940"/>
            <a:ext cx="5410200" cy="3295650"/>
          </a:xfrm>
          <a:prstGeom prst="rect">
            <a:avLst/>
          </a:prstGeom>
        </p:spPr>
      </p:pic>
      <p:sp>
        <p:nvSpPr>
          <p:cNvPr id="14" name="TextBox 13">
            <a:extLst>
              <a:ext uri="{FF2B5EF4-FFF2-40B4-BE49-F238E27FC236}">
                <a16:creationId xmlns:a16="http://schemas.microsoft.com/office/drawing/2014/main" id="{23A737DA-1707-4FCD-B84A-AC963528F56B}"/>
              </a:ext>
            </a:extLst>
          </p:cNvPr>
          <p:cNvSpPr txBox="1"/>
          <p:nvPr/>
        </p:nvSpPr>
        <p:spPr>
          <a:xfrm>
            <a:off x="1357449" y="5995825"/>
            <a:ext cx="5410200" cy="230832"/>
          </a:xfrm>
          <a:prstGeom prst="rect">
            <a:avLst/>
          </a:prstGeom>
          <a:noFill/>
        </p:spPr>
        <p:txBody>
          <a:bodyPr wrap="square" rtlCol="0">
            <a:spAutoFit/>
          </a:bodyPr>
          <a:lstStyle/>
          <a:p>
            <a:r>
              <a:rPr lang="en-US" sz="900" dirty="0">
                <a:hlinkClick r:id="rId3" tooltip="http://rulenumberoneblog.com/2014/02/13/cogitive-psychologys-simple-recipe-for-being-a-good-teacher/"/>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17" name="Rectangle 16">
            <a:extLst>
              <a:ext uri="{FF2B5EF4-FFF2-40B4-BE49-F238E27FC236}">
                <a16:creationId xmlns:a16="http://schemas.microsoft.com/office/drawing/2014/main" id="{AE2386CE-D47B-46DA-A120-AD337D76192D}"/>
              </a:ext>
            </a:extLst>
          </p:cNvPr>
          <p:cNvSpPr/>
          <p:nvPr/>
        </p:nvSpPr>
        <p:spPr>
          <a:xfrm>
            <a:off x="7290197" y="4342765"/>
            <a:ext cx="2760637" cy="1600438"/>
          </a:xfrm>
          <a:prstGeom prst="rect">
            <a:avLst/>
          </a:prstGeom>
          <a:noFill/>
        </p:spPr>
        <p:txBody>
          <a:bodyPr wrap="square" lIns="91440" tIns="45720" rIns="91440" bIns="45720">
            <a:spAutoFit/>
          </a:bodyPr>
          <a:lstStyle/>
          <a:p>
            <a:pPr algn="ctr"/>
            <a:r>
              <a:rPr lang="en-US" sz="9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NO</a:t>
            </a:r>
          </a:p>
        </p:txBody>
      </p:sp>
    </p:spTree>
    <p:extLst>
      <p:ext uri="{BB962C8B-B14F-4D97-AF65-F5344CB8AC3E}">
        <p14:creationId xmlns:p14="http://schemas.microsoft.com/office/powerpoint/2010/main" val="1868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1F587-082C-4956-89F3-B59C34F44662}"/>
              </a:ext>
            </a:extLst>
          </p:cNvPr>
          <p:cNvSpPr>
            <a:spLocks noGrp="1"/>
          </p:cNvSpPr>
          <p:nvPr>
            <p:ph type="title"/>
          </p:nvPr>
        </p:nvSpPr>
        <p:spPr/>
        <p:txBody>
          <a:bodyPr/>
          <a:lstStyle/>
          <a:p>
            <a:r>
              <a:rPr lang="en-US" dirty="0"/>
              <a:t>What is copyright?</a:t>
            </a:r>
          </a:p>
        </p:txBody>
      </p:sp>
      <p:sp>
        <p:nvSpPr>
          <p:cNvPr id="6" name="Content Placeholder 5">
            <a:extLst>
              <a:ext uri="{FF2B5EF4-FFF2-40B4-BE49-F238E27FC236}">
                <a16:creationId xmlns:a16="http://schemas.microsoft.com/office/drawing/2014/main" id="{1ACD3F42-A80A-4205-8538-41032E3593EA}"/>
              </a:ext>
            </a:extLst>
          </p:cNvPr>
          <p:cNvSpPr>
            <a:spLocks noGrp="1"/>
          </p:cNvSpPr>
          <p:nvPr>
            <p:ph sz="half" idx="1"/>
          </p:nvPr>
        </p:nvSpPr>
        <p:spPr>
          <a:xfrm>
            <a:off x="4976038" y="2336873"/>
            <a:ext cx="6602818" cy="3599316"/>
          </a:xfrm>
        </p:spPr>
        <p:txBody>
          <a:bodyPr>
            <a:normAutofit/>
          </a:bodyPr>
          <a:lstStyle/>
          <a:p>
            <a:pPr marL="0" indent="0">
              <a:buNone/>
            </a:pPr>
            <a:r>
              <a:rPr lang="en-US" dirty="0"/>
              <a:t>Copyright is a form of Intellectual Property.</a:t>
            </a:r>
          </a:p>
          <a:p>
            <a:pPr marL="0" indent="0">
              <a:buNone/>
            </a:pPr>
            <a:r>
              <a:rPr lang="en-US" dirty="0"/>
              <a:t>The main goals of copyright are to encourage the development of culture, science and innovation, while providing a financial benefit to copyright holders for their works, and to facilitate access to knowledge and entertainment for the public.</a:t>
            </a:r>
          </a:p>
        </p:txBody>
      </p:sp>
      <p:sp>
        <p:nvSpPr>
          <p:cNvPr id="14" name="TextBox 13">
            <a:extLst>
              <a:ext uri="{FF2B5EF4-FFF2-40B4-BE49-F238E27FC236}">
                <a16:creationId xmlns:a16="http://schemas.microsoft.com/office/drawing/2014/main" id="{23A737DA-1707-4FCD-B84A-AC963528F56B}"/>
              </a:ext>
            </a:extLst>
          </p:cNvPr>
          <p:cNvSpPr txBox="1"/>
          <p:nvPr/>
        </p:nvSpPr>
        <p:spPr>
          <a:xfrm>
            <a:off x="1366157" y="5762330"/>
            <a:ext cx="3251599" cy="230832"/>
          </a:xfrm>
          <a:prstGeom prst="rect">
            <a:avLst/>
          </a:prstGeom>
          <a:noFill/>
        </p:spPr>
        <p:txBody>
          <a:bodyPr wrap="square" rtlCol="0">
            <a:spAutoFit/>
          </a:bodyPr>
          <a:lstStyle/>
          <a:p>
            <a:r>
              <a:rPr lang="en-US" sz="900" dirty="0"/>
              <a:t>Image: commons.wikimedia.org</a:t>
            </a:r>
          </a:p>
        </p:txBody>
      </p:sp>
      <p:pic>
        <p:nvPicPr>
          <p:cNvPr id="3" name="Picture 2" descr="A picture containing clipart&#10;&#10;Description generated with very high confidence">
            <a:extLst>
              <a:ext uri="{FF2B5EF4-FFF2-40B4-BE49-F238E27FC236}">
                <a16:creationId xmlns:a16="http://schemas.microsoft.com/office/drawing/2014/main" id="{E4315633-598C-4578-BE02-8D45DF00A7BD}"/>
              </a:ext>
            </a:extLst>
          </p:cNvPr>
          <p:cNvPicPr>
            <a:picLocks noChangeAspect="1"/>
          </p:cNvPicPr>
          <p:nvPr/>
        </p:nvPicPr>
        <p:blipFill>
          <a:blip r:embed="rId2"/>
          <a:stretch>
            <a:fillRect/>
          </a:stretch>
        </p:blipFill>
        <p:spPr>
          <a:xfrm>
            <a:off x="1366157" y="2510731"/>
            <a:ext cx="3251599" cy="3251599"/>
          </a:xfrm>
          <a:prstGeom prst="rect">
            <a:avLst/>
          </a:prstGeom>
        </p:spPr>
      </p:pic>
      <p:sp>
        <p:nvSpPr>
          <p:cNvPr id="9" name="TextBox 8">
            <a:extLst>
              <a:ext uri="{FF2B5EF4-FFF2-40B4-BE49-F238E27FC236}">
                <a16:creationId xmlns:a16="http://schemas.microsoft.com/office/drawing/2014/main" id="{37962AAA-D21D-46DC-8C9B-C961787EE21E}"/>
              </a:ext>
            </a:extLst>
          </p:cNvPr>
          <p:cNvSpPr txBox="1"/>
          <p:nvPr/>
        </p:nvSpPr>
        <p:spPr>
          <a:xfrm>
            <a:off x="5948446" y="5740282"/>
            <a:ext cx="3251599" cy="230832"/>
          </a:xfrm>
          <a:prstGeom prst="rect">
            <a:avLst/>
          </a:prstGeom>
          <a:noFill/>
        </p:spPr>
        <p:txBody>
          <a:bodyPr wrap="square" rtlCol="0">
            <a:spAutoFit/>
          </a:bodyPr>
          <a:lstStyle/>
          <a:p>
            <a:r>
              <a:rPr lang="en-US" sz="900" dirty="0"/>
              <a:t>http://www.copyright.com/learn/about-copyright/</a:t>
            </a:r>
          </a:p>
        </p:txBody>
      </p:sp>
    </p:spTree>
    <p:extLst>
      <p:ext uri="{BB962C8B-B14F-4D97-AF65-F5344CB8AC3E}">
        <p14:creationId xmlns:p14="http://schemas.microsoft.com/office/powerpoint/2010/main" val="88817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8" name="Picture 77">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0" name="Oval 79">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2" name="Picture 81">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4" name="Picture 83">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6" name="Rectangle 85">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61EF491E-7068-43AB-85CB-3DF197040D49}"/>
              </a:ext>
            </a:extLst>
          </p:cNvPr>
          <p:cNvSpPr>
            <a:spLocks noGrp="1"/>
          </p:cNvSpPr>
          <p:nvPr>
            <p:ph type="title"/>
          </p:nvPr>
        </p:nvSpPr>
        <p:spPr>
          <a:xfrm>
            <a:off x="5282381" y="629266"/>
            <a:ext cx="4767471" cy="1641986"/>
          </a:xfrm>
        </p:spPr>
        <p:txBody>
          <a:bodyPr vert="horz" lIns="91440" tIns="45720" rIns="91440" bIns="45720" rtlCol="0" anchor="t">
            <a:normAutofit fontScale="90000"/>
          </a:bodyPr>
          <a:lstStyle/>
          <a:p>
            <a:r>
              <a:rPr lang="en-US" sz="4200" dirty="0"/>
              <a:t>What is protected by copyright? </a:t>
            </a:r>
          </a:p>
        </p:txBody>
      </p:sp>
      <p:pic>
        <p:nvPicPr>
          <p:cNvPr id="9" name="Content Placeholder 8">
            <a:extLst>
              <a:ext uri="{FF2B5EF4-FFF2-40B4-BE49-F238E27FC236}">
                <a16:creationId xmlns:a16="http://schemas.microsoft.com/office/drawing/2014/main" id="{CB9FC3FB-60DD-4DFC-8FA9-5E75403F05B8}"/>
              </a:ext>
            </a:extLst>
          </p:cNvPr>
          <p:cNvPicPr>
            <a:picLocks noGrp="1" noChangeAspect="1"/>
          </p:cNvPicPr>
          <p:nvPr>
            <p:ph idx="1"/>
          </p:nvPr>
        </p:nvPicPr>
        <p:blipFill rotWithShape="1">
          <a:blip r:embed="rId7"/>
          <a:srcRect l="440" r="902"/>
          <a:stretch/>
        </p:blipFill>
        <p:spPr>
          <a:xfrm>
            <a:off x="-1" y="10"/>
            <a:ext cx="4634680" cy="6857990"/>
          </a:xfrm>
          <a:prstGeom prst="rect">
            <a:avLst/>
          </a:prstGeom>
        </p:spPr>
      </p:pic>
      <p:sp>
        <p:nvSpPr>
          <p:cNvPr id="10" name="TextBox 9">
            <a:extLst>
              <a:ext uri="{FF2B5EF4-FFF2-40B4-BE49-F238E27FC236}">
                <a16:creationId xmlns:a16="http://schemas.microsoft.com/office/drawing/2014/main" id="{5EACAD7F-CFBD-42F5-9FFB-2CB27615B0A6}"/>
              </a:ext>
            </a:extLst>
          </p:cNvPr>
          <p:cNvSpPr txBox="1"/>
          <p:nvPr/>
        </p:nvSpPr>
        <p:spPr>
          <a:xfrm>
            <a:off x="5282381" y="2438401"/>
            <a:ext cx="4767471" cy="2819400"/>
          </a:xfrm>
          <a:prstGeom prst="rect">
            <a:avLst/>
          </a:prstGeom>
        </p:spPr>
        <p:txBody>
          <a:bodyPr vert="horz" lIns="91440" tIns="45720" rIns="91440" bIns="45720" rtlCol="0">
            <a:normAutofit/>
          </a:bodyPr>
          <a:lstStyle/>
          <a:p>
            <a:pPr>
              <a:spcBef>
                <a:spcPts val="1000"/>
              </a:spcBef>
              <a:buClr>
                <a:schemeClr val="accent1">
                  <a:lumMod val="60000"/>
                  <a:lumOff val="40000"/>
                </a:schemeClr>
              </a:buClr>
              <a:buSzPct val="80000"/>
            </a:pPr>
            <a:endParaRPr lang="en-US" dirty="0">
              <a:latin typeface="+mj-lt"/>
              <a:ea typeface="+mj-ea"/>
              <a:cs typeface="+mj-cs"/>
            </a:endParaRPr>
          </a:p>
        </p:txBody>
      </p:sp>
      <p:sp>
        <p:nvSpPr>
          <p:cNvPr id="2" name="Rectangle 1">
            <a:extLst>
              <a:ext uri="{FF2B5EF4-FFF2-40B4-BE49-F238E27FC236}">
                <a16:creationId xmlns:a16="http://schemas.microsoft.com/office/drawing/2014/main" id="{87D7B391-7928-4D61-8930-42BB342B1821}"/>
              </a:ext>
            </a:extLst>
          </p:cNvPr>
          <p:cNvSpPr/>
          <p:nvPr/>
        </p:nvSpPr>
        <p:spPr>
          <a:xfrm>
            <a:off x="296900" y="6392361"/>
            <a:ext cx="4010166" cy="430887"/>
          </a:xfrm>
          <a:prstGeom prst="rect">
            <a:avLst/>
          </a:prstGeom>
        </p:spPr>
        <p:txBody>
          <a:bodyPr wrap="square">
            <a:spAutoFit/>
          </a:bodyPr>
          <a:lstStyle/>
          <a:p>
            <a:r>
              <a:rPr lang="en-US" sz="1100" dirty="0">
                <a:solidFill>
                  <a:schemeClr val="tx1">
                    <a:lumMod val="65000"/>
                  </a:schemeClr>
                </a:solidFill>
                <a:highlight>
                  <a:srgbClr val="800080"/>
                </a:highlight>
                <a:hlinkClick r:id="rId8">
                  <a:extLst>
                    <a:ext uri="{A12FA001-AC4F-418D-AE19-62706E023703}">
                      <ahyp:hlinkClr xmlns:ahyp="http://schemas.microsoft.com/office/drawing/2018/hyperlinkcolor" val="tx"/>
                    </a:ext>
                  </a:extLst>
                </a:hlinkClick>
              </a:rPr>
              <a:t>https://www.softchalkcloud.com/lesson/files/hlqoNDES9JdiTr/Copyright&amp;FairUsebyTechnologyandLearning.pdf</a:t>
            </a:r>
            <a:endParaRPr lang="en-US" sz="1100" dirty="0">
              <a:solidFill>
                <a:schemeClr val="tx1">
                  <a:lumMod val="65000"/>
                </a:schemeClr>
              </a:solidFill>
              <a:highlight>
                <a:srgbClr val="800080"/>
              </a:highlight>
            </a:endParaRPr>
          </a:p>
        </p:txBody>
      </p:sp>
      <p:sp>
        <p:nvSpPr>
          <p:cNvPr id="35" name="Content Placeholder 5">
            <a:extLst>
              <a:ext uri="{FF2B5EF4-FFF2-40B4-BE49-F238E27FC236}">
                <a16:creationId xmlns:a16="http://schemas.microsoft.com/office/drawing/2014/main" id="{24059ED9-2691-46AA-8FCB-69F6D4A7ED0F}"/>
              </a:ext>
            </a:extLst>
          </p:cNvPr>
          <p:cNvSpPr txBox="1">
            <a:spLocks/>
          </p:cNvSpPr>
          <p:nvPr/>
        </p:nvSpPr>
        <p:spPr>
          <a:xfrm>
            <a:off x="4976038" y="2336873"/>
            <a:ext cx="6602818" cy="3599316"/>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Copyright protection is for all literary, scientific, and artistic work. </a:t>
            </a:r>
          </a:p>
          <a:p>
            <a:pPr marL="0" indent="0">
              <a:buNone/>
            </a:pPr>
            <a:r>
              <a:rPr lang="en-US" dirty="0"/>
              <a:t>It generally includes, but is not limited to</a:t>
            </a:r>
          </a:p>
          <a:p>
            <a:pPr marL="0" indent="0">
              <a:buNone/>
            </a:pPr>
            <a:r>
              <a:rPr lang="en-US" dirty="0"/>
              <a:t>scientific articles 		essays 			novels, short stories	 				poems	 		plays  literary works		 			drawings 		paintings photographs 			sculptures  	       films  audiovisual works 		software                          musical compositions                                                two- and three-dimensional pieces of art</a:t>
            </a:r>
          </a:p>
        </p:txBody>
      </p:sp>
      <p:sp>
        <p:nvSpPr>
          <p:cNvPr id="3" name="Rectangle 2">
            <a:extLst>
              <a:ext uri="{FF2B5EF4-FFF2-40B4-BE49-F238E27FC236}">
                <a16:creationId xmlns:a16="http://schemas.microsoft.com/office/drawing/2014/main" id="{EA868E51-C474-4F60-B6F6-B2191AA36836}"/>
              </a:ext>
            </a:extLst>
          </p:cNvPr>
          <p:cNvSpPr/>
          <p:nvPr/>
        </p:nvSpPr>
        <p:spPr>
          <a:xfrm>
            <a:off x="6294232" y="6477000"/>
            <a:ext cx="3672800" cy="261610"/>
          </a:xfrm>
          <a:prstGeom prst="rect">
            <a:avLst/>
          </a:prstGeom>
        </p:spPr>
        <p:txBody>
          <a:bodyPr wrap="none">
            <a:spAutoFit/>
          </a:bodyPr>
          <a:lstStyle/>
          <a:p>
            <a:r>
              <a:rPr lang="en-US" sz="1100" dirty="0">
                <a:solidFill>
                  <a:schemeClr val="tx2">
                    <a:lumMod val="75000"/>
                  </a:schemeClr>
                </a:solidFill>
              </a:rPr>
              <a:t>http://www.copyright.com/learn/about-copyright/</a:t>
            </a:r>
          </a:p>
        </p:txBody>
      </p:sp>
    </p:spTree>
    <p:extLst>
      <p:ext uri="{BB962C8B-B14F-4D97-AF65-F5344CB8AC3E}">
        <p14:creationId xmlns:p14="http://schemas.microsoft.com/office/powerpoint/2010/main" val="3446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7" name="Picture 16">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5" name="Rectangle 24">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61EF491E-7068-43AB-85CB-3DF197040D49}"/>
              </a:ext>
            </a:extLst>
          </p:cNvPr>
          <p:cNvSpPr>
            <a:spLocks noGrp="1"/>
          </p:cNvSpPr>
          <p:nvPr>
            <p:ph type="title"/>
          </p:nvPr>
        </p:nvSpPr>
        <p:spPr>
          <a:xfrm>
            <a:off x="648930" y="629267"/>
            <a:ext cx="9252154" cy="1016654"/>
          </a:xfrm>
        </p:spPr>
        <p:txBody>
          <a:bodyPr vert="horz" lIns="91440" tIns="45720" rIns="91440" bIns="45720" rtlCol="0" anchor="t">
            <a:normAutofit fontScale="90000"/>
          </a:bodyPr>
          <a:lstStyle/>
          <a:p>
            <a:r>
              <a:rPr lang="en-US" sz="4400" dirty="0"/>
              <a:t>Copyright area of focus… </a:t>
            </a:r>
            <a:br>
              <a:rPr lang="en-US" sz="4400" dirty="0"/>
            </a:br>
            <a:r>
              <a:rPr lang="en-US" sz="4400" dirty="0"/>
              <a:t>							       Use of Videos</a:t>
            </a:r>
            <a:endParaRPr lang="en-US" sz="4200" dirty="0"/>
          </a:p>
        </p:txBody>
      </p:sp>
      <p:sp>
        <p:nvSpPr>
          <p:cNvPr id="29" name="Rectangle 28">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5" name="Content Placeholder 3">
            <a:extLst>
              <a:ext uri="{FF2B5EF4-FFF2-40B4-BE49-F238E27FC236}">
                <a16:creationId xmlns:a16="http://schemas.microsoft.com/office/drawing/2014/main" id="{87815B28-A12E-486A-88C4-E2BBEEDB25BE}"/>
              </a:ext>
            </a:extLst>
          </p:cNvPr>
          <p:cNvSpPr txBox="1">
            <a:spLocks/>
          </p:cNvSpPr>
          <p:nvPr/>
        </p:nvSpPr>
        <p:spPr>
          <a:xfrm>
            <a:off x="761206" y="2510680"/>
            <a:ext cx="6196375" cy="3200587"/>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9pPr>
          </a:lstStyle>
          <a:p>
            <a:r>
              <a:rPr lang="en-US" sz="2400" dirty="0">
                <a:solidFill>
                  <a:schemeClr val="accent6"/>
                </a:solidFill>
              </a:rPr>
              <a:t>“But if everything falls under copyright, how am I going                                         to teach history                                         without using                                      videos?”</a:t>
            </a:r>
          </a:p>
        </p:txBody>
      </p:sp>
      <p:pic>
        <p:nvPicPr>
          <p:cNvPr id="54" name="Content Placeholder 8">
            <a:extLst>
              <a:ext uri="{FF2B5EF4-FFF2-40B4-BE49-F238E27FC236}">
                <a16:creationId xmlns:a16="http://schemas.microsoft.com/office/drawing/2014/main" id="{921F9CF1-0848-4DB3-8F23-ACAD54D0372A}"/>
              </a:ext>
            </a:extLst>
          </p:cNvPr>
          <p:cNvPicPr>
            <a:picLocks noChangeAspect="1"/>
          </p:cNvPicPr>
          <p:nvPr/>
        </p:nvPicPr>
        <p:blipFill>
          <a:blip r:embed="rId7"/>
          <a:stretch>
            <a:fillRect/>
          </a:stretch>
        </p:blipFill>
        <p:spPr>
          <a:xfrm>
            <a:off x="3428053" y="2958478"/>
            <a:ext cx="6932485" cy="3899522"/>
          </a:xfrm>
          <a:prstGeom prst="rect">
            <a:avLst/>
          </a:prstGeom>
        </p:spPr>
      </p:pic>
      <p:sp>
        <p:nvSpPr>
          <p:cNvPr id="56" name="Rectangle 55">
            <a:extLst>
              <a:ext uri="{FF2B5EF4-FFF2-40B4-BE49-F238E27FC236}">
                <a16:creationId xmlns:a16="http://schemas.microsoft.com/office/drawing/2014/main" id="{F5F8125B-EDF1-4A49-A34C-66FA5B07C0F8}"/>
              </a:ext>
            </a:extLst>
          </p:cNvPr>
          <p:cNvSpPr/>
          <p:nvPr/>
        </p:nvSpPr>
        <p:spPr>
          <a:xfrm>
            <a:off x="1191414" y="6373886"/>
            <a:ext cx="2236638" cy="369332"/>
          </a:xfrm>
          <a:prstGeom prst="rect">
            <a:avLst/>
          </a:prstGeom>
        </p:spPr>
        <p:txBody>
          <a:bodyPr wrap="none">
            <a:spAutoFit/>
          </a:bodyPr>
          <a:lstStyle/>
          <a:p>
            <a:r>
              <a:rPr lang="en-US" b="1" cap="all" dirty="0">
                <a:solidFill>
                  <a:schemeClr val="tx1">
                    <a:lumMod val="65000"/>
                  </a:schemeClr>
                </a:solidFill>
                <a:latin typeface="interface"/>
              </a:rPr>
              <a:t>Source </a:t>
            </a:r>
            <a:r>
              <a:rPr lang="en-US" b="1" dirty="0">
                <a:solidFill>
                  <a:schemeClr val="tx1">
                    <a:lumMod val="65000"/>
                  </a:schemeClr>
                </a:solidFill>
                <a:latin typeface="&amp;quot"/>
                <a:hlinkClick r:id="rId8">
                  <a:extLst>
                    <a:ext uri="{A12FA001-AC4F-418D-AE19-62706E023703}">
                      <ahyp:hlinkClr xmlns:ahyp="http://schemas.microsoft.com/office/drawing/2018/hyperlinkcolor" val="tx"/>
                    </a:ext>
                  </a:extLst>
                </a:hlinkClick>
              </a:rPr>
              <a:t>history.co.uk</a:t>
            </a:r>
            <a:endParaRPr lang="en-US" dirty="0">
              <a:solidFill>
                <a:schemeClr val="tx1">
                  <a:lumMod val="65000"/>
                </a:schemeClr>
              </a:solidFill>
            </a:endParaRPr>
          </a:p>
        </p:txBody>
      </p:sp>
    </p:spTree>
    <p:extLst>
      <p:ext uri="{BB962C8B-B14F-4D97-AF65-F5344CB8AC3E}">
        <p14:creationId xmlns:p14="http://schemas.microsoft.com/office/powerpoint/2010/main" val="294409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7D7F-7B0D-4161-85EF-0BA9C05AE86B}"/>
              </a:ext>
            </a:extLst>
          </p:cNvPr>
          <p:cNvSpPr>
            <a:spLocks noGrp="1"/>
          </p:cNvSpPr>
          <p:nvPr>
            <p:ph type="title"/>
          </p:nvPr>
        </p:nvSpPr>
        <p:spPr/>
        <p:txBody>
          <a:bodyPr/>
          <a:lstStyle/>
          <a:p>
            <a:r>
              <a:rPr lang="en-US" dirty="0"/>
              <a:t>Do’s and Don’ts for Video Viewing</a:t>
            </a:r>
          </a:p>
        </p:txBody>
      </p:sp>
      <p:sp>
        <p:nvSpPr>
          <p:cNvPr id="3" name="Content Placeholder 2">
            <a:extLst>
              <a:ext uri="{FF2B5EF4-FFF2-40B4-BE49-F238E27FC236}">
                <a16:creationId xmlns:a16="http://schemas.microsoft.com/office/drawing/2014/main" id="{0F497C51-DC57-45B5-B716-007942145CEE}"/>
              </a:ext>
            </a:extLst>
          </p:cNvPr>
          <p:cNvSpPr>
            <a:spLocks noGrp="1"/>
          </p:cNvSpPr>
          <p:nvPr>
            <p:ph sz="half" idx="1"/>
          </p:nvPr>
        </p:nvSpPr>
        <p:spPr>
          <a:xfrm>
            <a:off x="680321" y="4662206"/>
            <a:ext cx="4698358" cy="1442566"/>
          </a:xfrm>
        </p:spPr>
        <p:txBody>
          <a:bodyPr>
            <a:normAutofit fontScale="85000" lnSpcReduction="10000"/>
          </a:bodyPr>
          <a:lstStyle/>
          <a:p>
            <a:pPr marL="0" indent="0">
              <a:buNone/>
            </a:pPr>
            <a:r>
              <a:rPr lang="en-US" sz="4600" b="1" dirty="0">
                <a:solidFill>
                  <a:schemeClr val="accent5"/>
                </a:solidFill>
              </a:rPr>
              <a:t>DO</a:t>
            </a:r>
          </a:p>
          <a:p>
            <a:r>
              <a:rPr lang="en-US" dirty="0"/>
              <a:t>Show videos for use in class</a:t>
            </a:r>
          </a:p>
          <a:p>
            <a:r>
              <a:rPr lang="en-US" dirty="0"/>
              <a:t>Copy videos to replace or archive		</a:t>
            </a:r>
          </a:p>
        </p:txBody>
      </p:sp>
      <p:sp>
        <p:nvSpPr>
          <p:cNvPr id="4" name="Content Placeholder 3">
            <a:extLst>
              <a:ext uri="{FF2B5EF4-FFF2-40B4-BE49-F238E27FC236}">
                <a16:creationId xmlns:a16="http://schemas.microsoft.com/office/drawing/2014/main" id="{33C7734D-4A83-430B-878A-935058FDD2E1}"/>
              </a:ext>
            </a:extLst>
          </p:cNvPr>
          <p:cNvSpPr>
            <a:spLocks noGrp="1"/>
          </p:cNvSpPr>
          <p:nvPr>
            <p:ph sz="half" idx="2"/>
          </p:nvPr>
        </p:nvSpPr>
        <p:spPr>
          <a:xfrm>
            <a:off x="5923732" y="4662206"/>
            <a:ext cx="5091597" cy="1442566"/>
          </a:xfrm>
        </p:spPr>
        <p:txBody>
          <a:bodyPr>
            <a:normAutofit fontScale="85000" lnSpcReduction="10000"/>
          </a:bodyPr>
          <a:lstStyle/>
          <a:p>
            <a:pPr marL="0" indent="0">
              <a:buNone/>
            </a:pPr>
            <a:r>
              <a:rPr lang="en-US" sz="4600" b="1" dirty="0">
                <a:solidFill>
                  <a:schemeClr val="accent4"/>
                </a:solidFill>
              </a:rPr>
              <a:t>DO NOT</a:t>
            </a:r>
          </a:p>
          <a:p>
            <a:r>
              <a:rPr lang="en-US" dirty="0"/>
              <a:t>Use illegally acquired videos</a:t>
            </a:r>
          </a:p>
          <a:p>
            <a:r>
              <a:rPr lang="en-US" dirty="0"/>
              <a:t>Show videos for entertainment or reward</a:t>
            </a:r>
          </a:p>
        </p:txBody>
      </p:sp>
      <p:pic>
        <p:nvPicPr>
          <p:cNvPr id="5" name="Picture 4">
            <a:extLst>
              <a:ext uri="{FF2B5EF4-FFF2-40B4-BE49-F238E27FC236}">
                <a16:creationId xmlns:a16="http://schemas.microsoft.com/office/drawing/2014/main" id="{8B588C12-7345-4CE1-ADBE-1EEFD763E1B9}"/>
              </a:ext>
            </a:extLst>
          </p:cNvPr>
          <p:cNvPicPr>
            <a:picLocks noChangeAspect="1"/>
          </p:cNvPicPr>
          <p:nvPr/>
        </p:nvPicPr>
        <p:blipFill rotWithShape="1">
          <a:blip r:embed="rId2"/>
          <a:srcRect l="26998" t="54349" r="17216" b="22159"/>
          <a:stretch/>
        </p:blipFill>
        <p:spPr>
          <a:xfrm>
            <a:off x="529300" y="1853248"/>
            <a:ext cx="9227834" cy="2185851"/>
          </a:xfrm>
          <a:prstGeom prst="rect">
            <a:avLst/>
          </a:prstGeom>
        </p:spPr>
      </p:pic>
      <p:sp>
        <p:nvSpPr>
          <p:cNvPr id="6" name="Rectangle 5">
            <a:extLst>
              <a:ext uri="{FF2B5EF4-FFF2-40B4-BE49-F238E27FC236}">
                <a16:creationId xmlns:a16="http://schemas.microsoft.com/office/drawing/2014/main" id="{36D70E14-292E-41C1-BB11-B85C56675B89}"/>
              </a:ext>
            </a:extLst>
          </p:cNvPr>
          <p:cNvSpPr/>
          <p:nvPr/>
        </p:nvSpPr>
        <p:spPr>
          <a:xfrm>
            <a:off x="3147116" y="3244334"/>
            <a:ext cx="5897768" cy="369332"/>
          </a:xfrm>
          <a:prstGeom prst="rect">
            <a:avLst/>
          </a:prstGeom>
        </p:spPr>
        <p:txBody>
          <a:bodyPr wrap="none">
            <a:spAutoFit/>
          </a:bodyPr>
          <a:lstStyle/>
          <a:p>
            <a:r>
              <a:rPr lang="en-US" dirty="0"/>
              <a:t>http://www.copyright.com/learn/about-copyright/</a:t>
            </a:r>
          </a:p>
        </p:txBody>
      </p:sp>
      <p:sp>
        <p:nvSpPr>
          <p:cNvPr id="7" name="Rectangle 6">
            <a:extLst>
              <a:ext uri="{FF2B5EF4-FFF2-40B4-BE49-F238E27FC236}">
                <a16:creationId xmlns:a16="http://schemas.microsoft.com/office/drawing/2014/main" id="{D6527F09-8CD9-415D-9236-010B9F7A23A3}"/>
              </a:ext>
            </a:extLst>
          </p:cNvPr>
          <p:cNvSpPr/>
          <p:nvPr/>
        </p:nvSpPr>
        <p:spPr>
          <a:xfrm>
            <a:off x="1219995" y="4015864"/>
            <a:ext cx="7846443" cy="261610"/>
          </a:xfrm>
          <a:prstGeom prst="rect">
            <a:avLst/>
          </a:prstGeom>
        </p:spPr>
        <p:txBody>
          <a:bodyPr wrap="square">
            <a:spAutoFit/>
          </a:bodyPr>
          <a:lstStyle/>
          <a:p>
            <a:pPr lvl="0">
              <a:spcBef>
                <a:spcPts val="1000"/>
              </a:spcBef>
              <a:buClr>
                <a:srgbClr val="B31166">
                  <a:lumMod val="60000"/>
                  <a:lumOff val="40000"/>
                </a:srgbClr>
              </a:buClr>
              <a:buSzPct val="80000"/>
            </a:pPr>
            <a:r>
              <a:rPr lang="en-US" sz="1100" dirty="0">
                <a:solidFill>
                  <a:schemeClr val="tx2">
                    <a:lumMod val="50000"/>
                  </a:schemeClr>
                </a:solidFill>
                <a:hlinkClick r:id="rId3">
                  <a:extLst>
                    <a:ext uri="{A12FA001-AC4F-418D-AE19-62706E023703}">
                      <ahyp:hlinkClr xmlns:ahyp="http://schemas.microsoft.com/office/drawing/2018/hyperlinkcolor" val="tx"/>
                    </a:ext>
                  </a:extLst>
                </a:hlinkClick>
              </a:rPr>
              <a:t>https://www.softchalkcloud.com/lesson/files/hlqoNDES9JdiTr/Copyright&amp;FairUsebyTechnologyandLearning.pdf</a:t>
            </a:r>
            <a:endParaRPr lang="en-US" sz="1100" dirty="0">
              <a:solidFill>
                <a:schemeClr val="tx2">
                  <a:lumMod val="50000"/>
                </a:schemeClr>
              </a:solidFill>
            </a:endParaRPr>
          </a:p>
        </p:txBody>
      </p:sp>
    </p:spTree>
    <p:extLst>
      <p:ext uri="{BB962C8B-B14F-4D97-AF65-F5344CB8AC3E}">
        <p14:creationId xmlns:p14="http://schemas.microsoft.com/office/powerpoint/2010/main" val="29021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A549-B8FE-440E-814A-848C0181ADBD}"/>
              </a:ext>
            </a:extLst>
          </p:cNvPr>
          <p:cNvSpPr>
            <a:spLocks noGrp="1"/>
          </p:cNvSpPr>
          <p:nvPr>
            <p:ph type="title"/>
          </p:nvPr>
        </p:nvSpPr>
        <p:spPr/>
        <p:txBody>
          <a:bodyPr/>
          <a:lstStyle/>
          <a:p>
            <a:r>
              <a:rPr lang="en-US" dirty="0"/>
              <a:t>Do’s and Don’ts for Videos in Presentations </a:t>
            </a:r>
          </a:p>
        </p:txBody>
      </p:sp>
      <p:sp>
        <p:nvSpPr>
          <p:cNvPr id="3" name="Content Placeholder 2">
            <a:extLst>
              <a:ext uri="{FF2B5EF4-FFF2-40B4-BE49-F238E27FC236}">
                <a16:creationId xmlns:a16="http://schemas.microsoft.com/office/drawing/2014/main" id="{6062574F-722F-4A48-B569-5505D3FC13F4}"/>
              </a:ext>
            </a:extLst>
          </p:cNvPr>
          <p:cNvSpPr>
            <a:spLocks noGrp="1"/>
          </p:cNvSpPr>
          <p:nvPr>
            <p:ph sz="half" idx="1"/>
          </p:nvPr>
        </p:nvSpPr>
        <p:spPr>
          <a:xfrm>
            <a:off x="680321" y="4476206"/>
            <a:ext cx="4698358" cy="1929076"/>
          </a:xfrm>
        </p:spPr>
        <p:txBody>
          <a:bodyPr>
            <a:normAutofit fontScale="92500" lnSpcReduction="20000"/>
          </a:bodyPr>
          <a:lstStyle/>
          <a:p>
            <a:pPr marL="0" indent="0">
              <a:buNone/>
            </a:pPr>
            <a:r>
              <a:rPr lang="en-US" sz="5600" b="1" dirty="0">
                <a:solidFill>
                  <a:schemeClr val="accent5"/>
                </a:solidFill>
              </a:rPr>
              <a:t>DO</a:t>
            </a:r>
          </a:p>
          <a:p>
            <a:r>
              <a:rPr lang="en-US" dirty="0"/>
              <a:t>Allow students to use portions of videos during presentations</a:t>
            </a:r>
          </a:p>
          <a:p>
            <a:r>
              <a:rPr lang="en-US" dirty="0"/>
              <a:t>Give proper copyright holder information for video in presentations</a:t>
            </a:r>
          </a:p>
        </p:txBody>
      </p:sp>
      <p:sp>
        <p:nvSpPr>
          <p:cNvPr id="4" name="Content Placeholder 3">
            <a:extLst>
              <a:ext uri="{FF2B5EF4-FFF2-40B4-BE49-F238E27FC236}">
                <a16:creationId xmlns:a16="http://schemas.microsoft.com/office/drawing/2014/main" id="{55894076-63D9-4DA3-8731-B79913DCA1C9}"/>
              </a:ext>
            </a:extLst>
          </p:cNvPr>
          <p:cNvSpPr>
            <a:spLocks noGrp="1"/>
          </p:cNvSpPr>
          <p:nvPr>
            <p:ph sz="half" idx="2"/>
          </p:nvPr>
        </p:nvSpPr>
        <p:spPr>
          <a:xfrm>
            <a:off x="6519155" y="4476206"/>
            <a:ext cx="4700058" cy="1929076"/>
          </a:xfrm>
        </p:spPr>
        <p:txBody>
          <a:bodyPr>
            <a:normAutofit fontScale="92500" lnSpcReduction="20000"/>
          </a:bodyPr>
          <a:lstStyle/>
          <a:p>
            <a:pPr marL="0" indent="0">
              <a:buNone/>
            </a:pPr>
            <a:r>
              <a:rPr lang="en-US" sz="5600" b="1" dirty="0">
                <a:solidFill>
                  <a:schemeClr val="accent4"/>
                </a:solidFill>
              </a:rPr>
              <a:t>DO NOT</a:t>
            </a:r>
          </a:p>
          <a:p>
            <a:r>
              <a:rPr lang="en-US" dirty="0"/>
              <a:t>Use home recordings or bootleg videos</a:t>
            </a:r>
          </a:p>
          <a:p>
            <a:r>
              <a:rPr lang="en-US" dirty="0"/>
              <a:t>Use over 10% or 3 minutes of video in a presentation</a:t>
            </a:r>
          </a:p>
          <a:p>
            <a:endParaRPr lang="en-US" dirty="0"/>
          </a:p>
        </p:txBody>
      </p:sp>
      <p:pic>
        <p:nvPicPr>
          <p:cNvPr id="6" name="Picture 5">
            <a:extLst>
              <a:ext uri="{FF2B5EF4-FFF2-40B4-BE49-F238E27FC236}">
                <a16:creationId xmlns:a16="http://schemas.microsoft.com/office/drawing/2014/main" id="{E3658FD5-455E-4DCB-944E-7F4BFF60B895}"/>
              </a:ext>
            </a:extLst>
          </p:cNvPr>
          <p:cNvPicPr>
            <a:picLocks noChangeAspect="1"/>
          </p:cNvPicPr>
          <p:nvPr/>
        </p:nvPicPr>
        <p:blipFill rotWithShape="1">
          <a:blip r:embed="rId2"/>
          <a:srcRect l="26702" t="77345" r="17512" b="9383"/>
          <a:stretch/>
        </p:blipFill>
        <p:spPr>
          <a:xfrm>
            <a:off x="1066347" y="2771000"/>
            <a:ext cx="9227834" cy="1234956"/>
          </a:xfrm>
          <a:prstGeom prst="rect">
            <a:avLst/>
          </a:prstGeom>
        </p:spPr>
      </p:pic>
      <p:pic>
        <p:nvPicPr>
          <p:cNvPr id="7" name="Picture 6">
            <a:extLst>
              <a:ext uri="{FF2B5EF4-FFF2-40B4-BE49-F238E27FC236}">
                <a16:creationId xmlns:a16="http://schemas.microsoft.com/office/drawing/2014/main" id="{CB1E1ECE-0690-45D9-8B61-9CF891A94703}"/>
              </a:ext>
            </a:extLst>
          </p:cNvPr>
          <p:cNvPicPr>
            <a:picLocks noChangeAspect="1"/>
          </p:cNvPicPr>
          <p:nvPr/>
        </p:nvPicPr>
        <p:blipFill rotWithShape="1">
          <a:blip r:embed="rId2"/>
          <a:srcRect l="26768" t="55062" r="17446" b="41335"/>
          <a:stretch/>
        </p:blipFill>
        <p:spPr>
          <a:xfrm>
            <a:off x="1066347" y="2516765"/>
            <a:ext cx="9227834" cy="335280"/>
          </a:xfrm>
          <a:prstGeom prst="rect">
            <a:avLst/>
          </a:prstGeom>
        </p:spPr>
      </p:pic>
      <p:sp>
        <p:nvSpPr>
          <p:cNvPr id="8" name="Rectangle 7">
            <a:extLst>
              <a:ext uri="{FF2B5EF4-FFF2-40B4-BE49-F238E27FC236}">
                <a16:creationId xmlns:a16="http://schemas.microsoft.com/office/drawing/2014/main" id="{E0BBD985-1369-4802-A014-275B50D9205A}"/>
              </a:ext>
            </a:extLst>
          </p:cNvPr>
          <p:cNvSpPr/>
          <p:nvPr/>
        </p:nvSpPr>
        <p:spPr>
          <a:xfrm>
            <a:off x="1897819" y="3957193"/>
            <a:ext cx="7846443" cy="261610"/>
          </a:xfrm>
          <a:prstGeom prst="rect">
            <a:avLst/>
          </a:prstGeom>
        </p:spPr>
        <p:txBody>
          <a:bodyPr wrap="square">
            <a:spAutoFit/>
          </a:bodyPr>
          <a:lstStyle/>
          <a:p>
            <a:pPr lvl="0">
              <a:spcBef>
                <a:spcPts val="1000"/>
              </a:spcBef>
              <a:buClr>
                <a:srgbClr val="B31166">
                  <a:lumMod val="60000"/>
                  <a:lumOff val="40000"/>
                </a:srgbClr>
              </a:buClr>
              <a:buSzPct val="80000"/>
            </a:pPr>
            <a:r>
              <a:rPr lang="en-US" sz="1100" dirty="0">
                <a:solidFill>
                  <a:schemeClr val="tx2">
                    <a:lumMod val="50000"/>
                  </a:schemeClr>
                </a:solidFill>
                <a:hlinkClick r:id="rId3">
                  <a:extLst>
                    <a:ext uri="{A12FA001-AC4F-418D-AE19-62706E023703}">
                      <ahyp:hlinkClr xmlns:ahyp="http://schemas.microsoft.com/office/drawing/2018/hyperlinkcolor" val="tx"/>
                    </a:ext>
                  </a:extLst>
                </a:hlinkClick>
              </a:rPr>
              <a:t>https://www.softchalkcloud.com/lesson/files/hlqoNDES9JdiTr/Copyright&amp;FairUsebyTechnologyandLearning.pdf</a:t>
            </a:r>
            <a:endParaRPr lang="en-US" sz="1100" dirty="0">
              <a:solidFill>
                <a:schemeClr val="tx2">
                  <a:lumMod val="50000"/>
                </a:schemeClr>
              </a:solidFill>
            </a:endParaRPr>
          </a:p>
        </p:txBody>
      </p:sp>
    </p:spTree>
    <p:extLst>
      <p:ext uri="{BB962C8B-B14F-4D97-AF65-F5344CB8AC3E}">
        <p14:creationId xmlns:p14="http://schemas.microsoft.com/office/powerpoint/2010/main" val="9227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D653-4C61-4118-A6D7-505B645E3FBA}"/>
              </a:ext>
            </a:extLst>
          </p:cNvPr>
          <p:cNvSpPr>
            <a:spLocks noGrp="1"/>
          </p:cNvSpPr>
          <p:nvPr>
            <p:ph type="title"/>
          </p:nvPr>
        </p:nvSpPr>
        <p:spPr/>
        <p:txBody>
          <a:bodyPr/>
          <a:lstStyle/>
          <a:p>
            <a:r>
              <a:rPr lang="en-US" dirty="0"/>
              <a:t>Scenario 1: Bootleg video</a:t>
            </a:r>
          </a:p>
        </p:txBody>
      </p:sp>
      <p:pic>
        <p:nvPicPr>
          <p:cNvPr id="5" name="Content Placeholder 4">
            <a:extLst>
              <a:ext uri="{FF2B5EF4-FFF2-40B4-BE49-F238E27FC236}">
                <a16:creationId xmlns:a16="http://schemas.microsoft.com/office/drawing/2014/main" id="{B036AF24-714C-4EE6-B6CB-6E885C3D381E}"/>
              </a:ext>
            </a:extLst>
          </p:cNvPr>
          <p:cNvPicPr>
            <a:picLocks noGrp="1" noChangeAspect="1"/>
          </p:cNvPicPr>
          <p:nvPr>
            <p:ph sz="half" idx="1"/>
          </p:nvPr>
        </p:nvPicPr>
        <p:blipFill rotWithShape="1">
          <a:blip r:embed="rId2"/>
          <a:srcRect l="20596"/>
          <a:stretch/>
        </p:blipFill>
        <p:spPr>
          <a:xfrm>
            <a:off x="1275035" y="2056092"/>
            <a:ext cx="3490418" cy="3296840"/>
          </a:xfrm>
          <a:prstGeom prst="rect">
            <a:avLst/>
          </a:prstGeom>
        </p:spPr>
      </p:pic>
      <p:sp>
        <p:nvSpPr>
          <p:cNvPr id="4" name="Content Placeholder 3">
            <a:extLst>
              <a:ext uri="{FF2B5EF4-FFF2-40B4-BE49-F238E27FC236}">
                <a16:creationId xmlns:a16="http://schemas.microsoft.com/office/drawing/2014/main" id="{8FB2CEC4-26AA-4D24-BD9B-E2C646EDFD79}"/>
              </a:ext>
            </a:extLst>
          </p:cNvPr>
          <p:cNvSpPr>
            <a:spLocks noGrp="1"/>
          </p:cNvSpPr>
          <p:nvPr>
            <p:ph sz="half" idx="2"/>
          </p:nvPr>
        </p:nvSpPr>
        <p:spPr>
          <a:xfrm>
            <a:off x="5654493" y="2056092"/>
            <a:ext cx="4396341" cy="4514829"/>
          </a:xfrm>
        </p:spPr>
        <p:txBody>
          <a:bodyPr>
            <a:normAutofit fontScale="92500" lnSpcReduction="10000"/>
          </a:bodyPr>
          <a:lstStyle/>
          <a:p>
            <a:pPr marL="0" indent="0">
              <a:buNone/>
            </a:pPr>
            <a:r>
              <a:rPr lang="en-US" dirty="0"/>
              <a:t>Your student brings in a video that he says covers culture in Eastern Europe. Should you show his video entitled Borat to the class?</a:t>
            </a:r>
          </a:p>
          <a:p>
            <a:endParaRPr lang="en-US" dirty="0"/>
          </a:p>
          <a:p>
            <a:r>
              <a:rPr lang="en-US" dirty="0"/>
              <a:t>For many, many, many reasons, the answer is </a:t>
            </a:r>
          </a:p>
          <a:p>
            <a:endParaRPr lang="en-US" dirty="0"/>
          </a:p>
          <a:p>
            <a:endParaRPr lang="en-US" dirty="0"/>
          </a:p>
          <a:p>
            <a:endParaRPr lang="en-US" dirty="0"/>
          </a:p>
          <a:p>
            <a:endParaRPr lang="en-US" dirty="0"/>
          </a:p>
          <a:p>
            <a:r>
              <a:rPr lang="en-US" dirty="0"/>
              <a:t>Videos used the classroom must be legitimately acquired. </a:t>
            </a:r>
          </a:p>
          <a:p>
            <a:r>
              <a:rPr lang="en-US" dirty="0"/>
              <a:t>Bootleg videos are not allowed </a:t>
            </a:r>
          </a:p>
        </p:txBody>
      </p:sp>
      <p:sp>
        <p:nvSpPr>
          <p:cNvPr id="6" name="Rectangle 5">
            <a:extLst>
              <a:ext uri="{FF2B5EF4-FFF2-40B4-BE49-F238E27FC236}">
                <a16:creationId xmlns:a16="http://schemas.microsoft.com/office/drawing/2014/main" id="{C40E0562-B37C-4F69-81AB-2F548A016097}"/>
              </a:ext>
            </a:extLst>
          </p:cNvPr>
          <p:cNvSpPr/>
          <p:nvPr/>
        </p:nvSpPr>
        <p:spPr>
          <a:xfrm>
            <a:off x="6991426" y="3704512"/>
            <a:ext cx="2760637" cy="1600438"/>
          </a:xfrm>
          <a:prstGeom prst="rect">
            <a:avLst/>
          </a:prstGeom>
          <a:noFill/>
        </p:spPr>
        <p:txBody>
          <a:bodyPr wrap="square" lIns="91440" tIns="45720" rIns="91440" bIns="45720">
            <a:spAutoFit/>
          </a:bodyPr>
          <a:lstStyle/>
          <a:p>
            <a:pPr algn="ctr"/>
            <a:r>
              <a:rPr lang="en-US" sz="9800" b="0" cap="none" spc="0" dirty="0">
                <a:ln w="0"/>
                <a:solidFill>
                  <a:schemeClr val="accent1"/>
                </a:solidFill>
                <a:effectLst>
                  <a:reflection blurRad="6350" stA="53000" endA="300" endPos="35500" dir="5400000" sy="-90000" algn="bl" rotWithShape="0"/>
                </a:effectLst>
              </a:rPr>
              <a:t>NO</a:t>
            </a:r>
          </a:p>
        </p:txBody>
      </p:sp>
      <p:sp>
        <p:nvSpPr>
          <p:cNvPr id="7" name="Rectangle 6">
            <a:extLst>
              <a:ext uri="{FF2B5EF4-FFF2-40B4-BE49-F238E27FC236}">
                <a16:creationId xmlns:a16="http://schemas.microsoft.com/office/drawing/2014/main" id="{91130F88-687C-41FE-80CE-7493C2C655B6}"/>
              </a:ext>
            </a:extLst>
          </p:cNvPr>
          <p:cNvSpPr/>
          <p:nvPr/>
        </p:nvSpPr>
        <p:spPr>
          <a:xfrm>
            <a:off x="765705" y="5424971"/>
            <a:ext cx="4509077" cy="261610"/>
          </a:xfrm>
          <a:prstGeom prst="rect">
            <a:avLst/>
          </a:prstGeom>
        </p:spPr>
        <p:txBody>
          <a:bodyPr wrap="square">
            <a:spAutoFit/>
          </a:bodyPr>
          <a:lstStyle/>
          <a:p>
            <a:r>
              <a:rPr lang="en-US" sz="1100" dirty="0">
                <a:solidFill>
                  <a:schemeClr val="tx2">
                    <a:lumMod val="75000"/>
                  </a:schemeClr>
                </a:solidFill>
              </a:rPr>
              <a:t>https://c1.staticflickr.com/1/183/423494480_3a2d06531c_b.jpg</a:t>
            </a:r>
          </a:p>
        </p:txBody>
      </p:sp>
    </p:spTree>
    <p:extLst>
      <p:ext uri="{BB962C8B-B14F-4D97-AF65-F5344CB8AC3E}">
        <p14:creationId xmlns:p14="http://schemas.microsoft.com/office/powerpoint/2010/main" val="19464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A1BD-5907-46DD-89D3-C00336BD3E52}"/>
              </a:ext>
            </a:extLst>
          </p:cNvPr>
          <p:cNvSpPr>
            <a:spLocks noGrp="1"/>
          </p:cNvSpPr>
          <p:nvPr>
            <p:ph type="title"/>
          </p:nvPr>
        </p:nvSpPr>
        <p:spPr>
          <a:xfrm>
            <a:off x="646111" y="452718"/>
            <a:ext cx="9404723" cy="1400530"/>
          </a:xfrm>
        </p:spPr>
        <p:txBody>
          <a:bodyPr/>
          <a:lstStyle/>
          <a:p>
            <a:r>
              <a:rPr lang="en-US"/>
              <a:t>Scenario 2: Digitizing VHS tape</a:t>
            </a:r>
            <a:endParaRPr lang="en-US" dirty="0"/>
          </a:p>
        </p:txBody>
      </p:sp>
      <p:pic>
        <p:nvPicPr>
          <p:cNvPr id="6" name="Content Placeholder 5" descr="A picture containing metalware&#10;&#10;Description generated with very high confidence">
            <a:extLst>
              <a:ext uri="{FF2B5EF4-FFF2-40B4-BE49-F238E27FC236}">
                <a16:creationId xmlns:a16="http://schemas.microsoft.com/office/drawing/2014/main" id="{3CB9F6AE-4096-4220-BFF3-D9E5BA2074B4}"/>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454624" y="1853248"/>
            <a:ext cx="4789682" cy="3181382"/>
          </a:xfrm>
          <a:effectLst>
            <a:softEdge rad="228600"/>
          </a:effectLst>
        </p:spPr>
      </p:pic>
      <p:sp>
        <p:nvSpPr>
          <p:cNvPr id="4" name="Content Placeholder 3">
            <a:extLst>
              <a:ext uri="{FF2B5EF4-FFF2-40B4-BE49-F238E27FC236}">
                <a16:creationId xmlns:a16="http://schemas.microsoft.com/office/drawing/2014/main" id="{74115D42-B5B2-443E-B04A-377DB8A303CD}"/>
              </a:ext>
            </a:extLst>
          </p:cNvPr>
          <p:cNvSpPr>
            <a:spLocks noGrp="1"/>
          </p:cNvSpPr>
          <p:nvPr>
            <p:ph sz="half" idx="2"/>
          </p:nvPr>
        </p:nvSpPr>
        <p:spPr>
          <a:xfrm>
            <a:off x="5654493" y="1541722"/>
            <a:ext cx="5052493" cy="4714616"/>
          </a:xfrm>
        </p:spPr>
        <p:txBody>
          <a:bodyPr>
            <a:normAutofit/>
          </a:bodyPr>
          <a:lstStyle/>
          <a:p>
            <a:pPr marL="0" indent="0">
              <a:buNone/>
            </a:pPr>
            <a:r>
              <a:rPr lang="en-US" dirty="0"/>
              <a:t>The school system has purged all of the VCR players, but your 10-tape VHS set of the cause, major battles and impact of WWI cannot be found on disc or digital format in any physical or online store. Can you digitize the tapes for future use and posterity? </a:t>
            </a:r>
          </a:p>
          <a:p>
            <a:endParaRPr lang="en-US" dirty="0"/>
          </a:p>
          <a:p>
            <a:endParaRPr lang="en-US" dirty="0"/>
          </a:p>
          <a:p>
            <a:endParaRPr lang="en-US" dirty="0"/>
          </a:p>
          <a:p>
            <a:endParaRPr lang="en-US" dirty="0"/>
          </a:p>
          <a:p>
            <a:r>
              <a:rPr lang="en-US" dirty="0"/>
              <a:t> Digitizing or copying a VHS tape to disc can be made for replacement or archival purposes.</a:t>
            </a:r>
          </a:p>
        </p:txBody>
      </p:sp>
      <p:sp>
        <p:nvSpPr>
          <p:cNvPr id="7" name="TextBox 6">
            <a:extLst>
              <a:ext uri="{FF2B5EF4-FFF2-40B4-BE49-F238E27FC236}">
                <a16:creationId xmlns:a16="http://schemas.microsoft.com/office/drawing/2014/main" id="{2700E293-30E1-4923-83B1-B35DFADAF385}"/>
              </a:ext>
            </a:extLst>
          </p:cNvPr>
          <p:cNvSpPr txBox="1"/>
          <p:nvPr/>
        </p:nvSpPr>
        <p:spPr>
          <a:xfrm>
            <a:off x="906365" y="5034630"/>
            <a:ext cx="3886200" cy="230832"/>
          </a:xfrm>
          <a:prstGeom prst="rect">
            <a:avLst/>
          </a:prstGeom>
          <a:noFill/>
        </p:spPr>
        <p:txBody>
          <a:bodyPr wrap="square" rtlCol="0">
            <a:spAutoFit/>
          </a:bodyPr>
          <a:lstStyle/>
          <a:p>
            <a:r>
              <a:rPr lang="en-US" sz="900" dirty="0">
                <a:hlinkClick r:id="rId3" tooltip="http://elname.com/2009/05/gerencia-de-wapa-despide-todo-el-mundo.html"/>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26" name="Rectangle 25">
            <a:extLst>
              <a:ext uri="{FF2B5EF4-FFF2-40B4-BE49-F238E27FC236}">
                <a16:creationId xmlns:a16="http://schemas.microsoft.com/office/drawing/2014/main" id="{57F14ED7-4BC8-4ADE-B242-CE6485377F31}"/>
              </a:ext>
            </a:extLst>
          </p:cNvPr>
          <p:cNvSpPr/>
          <p:nvPr/>
        </p:nvSpPr>
        <p:spPr>
          <a:xfrm>
            <a:off x="7838411" y="3336870"/>
            <a:ext cx="2760637" cy="1600438"/>
          </a:xfrm>
          <a:prstGeom prst="rect">
            <a:avLst/>
          </a:prstGeom>
          <a:noFill/>
        </p:spPr>
        <p:txBody>
          <a:bodyPr wrap="square" lIns="91440" tIns="45720" rIns="91440" bIns="45720">
            <a:spAutoFit/>
          </a:bodyPr>
          <a:lstStyle/>
          <a:p>
            <a:pPr algn="ctr"/>
            <a:r>
              <a:rPr lang="en-US" sz="9800" b="0" cap="none" spc="0" dirty="0">
                <a:ln w="0"/>
                <a:solidFill>
                  <a:schemeClr val="accent5"/>
                </a:solidFill>
                <a:effectLst>
                  <a:reflection blurRad="6350" stA="53000" endA="300" endPos="35500" dir="5400000" sy="-90000" algn="bl" rotWithShape="0"/>
                </a:effectLst>
              </a:rPr>
              <a:t>YES</a:t>
            </a:r>
          </a:p>
        </p:txBody>
      </p:sp>
    </p:spTree>
    <p:extLst>
      <p:ext uri="{BB962C8B-B14F-4D97-AF65-F5344CB8AC3E}">
        <p14:creationId xmlns:p14="http://schemas.microsoft.com/office/powerpoint/2010/main" val="35158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otalTime>94</TotalTime>
  <Words>616</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&amp;quot</vt:lpstr>
      <vt:lpstr>Arial</vt:lpstr>
      <vt:lpstr>Century Gothic</vt:lpstr>
      <vt:lpstr>interface</vt:lpstr>
      <vt:lpstr>Wingdings</vt:lpstr>
      <vt:lpstr>Wingdings 3</vt:lpstr>
      <vt:lpstr>Ion</vt:lpstr>
      <vt:lpstr>Copyright 101  for  Teachers</vt:lpstr>
      <vt:lpstr>Do you know what you need to know about copyright?</vt:lpstr>
      <vt:lpstr>What is copyright?</vt:lpstr>
      <vt:lpstr>What is protected by copyright? </vt:lpstr>
      <vt:lpstr>Copyright area of focus…                Use of Videos</vt:lpstr>
      <vt:lpstr>Do’s and Don’ts for Video Viewing</vt:lpstr>
      <vt:lpstr>Do’s and Don’ts for Videos in Presentations </vt:lpstr>
      <vt:lpstr>Scenario 1: Bootleg video</vt:lpstr>
      <vt:lpstr>Scenario 2: Digitizing VHS tape</vt:lpstr>
      <vt:lpstr>Scenario 3  Showing  Video to Class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101</dc:title>
  <dc:creator>ebdra</dc:creator>
  <cp:lastModifiedBy>ebdra</cp:lastModifiedBy>
  <cp:revision>11</cp:revision>
  <dcterms:created xsi:type="dcterms:W3CDTF">2019-03-05T01:25:22Z</dcterms:created>
  <dcterms:modified xsi:type="dcterms:W3CDTF">2019-03-05T02:59:34Z</dcterms:modified>
</cp:coreProperties>
</file>