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7" r:id="rId4"/>
    <p:sldId id="257" r:id="rId5"/>
    <p:sldId id="263" r:id="rId6"/>
    <p:sldId id="264" r:id="rId7"/>
    <p:sldId id="266" r:id="rId8"/>
    <p:sldId id="265" r:id="rId9"/>
    <p:sldId id="267" r:id="rId10"/>
    <p:sldId id="268" r:id="rId11"/>
    <p:sldId id="262" r:id="rId12"/>
    <p:sldId id="269" r:id="rId13"/>
    <p:sldId id="259" r:id="rId14"/>
    <p:sldId id="271" r:id="rId15"/>
    <p:sldId id="270" r:id="rId16"/>
    <p:sldId id="272" r:id="rId17"/>
    <p:sldId id="278" r:id="rId18"/>
    <p:sldId id="260" r:id="rId19"/>
    <p:sldId id="261" r:id="rId20"/>
    <p:sldId id="273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1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Race/Ethnicity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A0-48B8-94D9-A66EC5E59C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A0-48B8-94D9-A66EC5E59C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A0-48B8-94D9-A66EC5E59C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A0-48B8-94D9-A66EC5E59C8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A0-48B8-94D9-A66EC5E59C8C}"/>
              </c:ext>
            </c:extLst>
          </c:dPt>
          <c:dPt>
            <c:idx val="5"/>
            <c:bubble3D val="0"/>
            <c:spPr>
              <a:solidFill>
                <a:srgbClr val="BC8FD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A0-48B8-94D9-A66EC5E59C8C}"/>
              </c:ext>
            </c:extLst>
          </c:dPt>
          <c:dLbls>
            <c:dLbl>
              <c:idx val="0"/>
              <c:layout>
                <c:manualLayout>
                  <c:x val="-2.7119702523200093E-2"/>
                  <c:y val="1.88488305305760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12556588355655E-2"/>
                      <c:h val="8.6786360471257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AA0-48B8-94D9-A66EC5E59C8C}"/>
                </c:ext>
              </c:extLst>
            </c:dLbl>
            <c:dLbl>
              <c:idx val="1"/>
              <c:layout>
                <c:manualLayout>
                  <c:x val="2.9311225990877529E-2"/>
                  <c:y val="1.5282231767417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466902099534756E-2"/>
                      <c:h val="7.65360029352818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AA0-48B8-94D9-A66EC5E59C8C}"/>
                </c:ext>
              </c:extLst>
            </c:dLbl>
            <c:dLbl>
              <c:idx val="2"/>
              <c:layout>
                <c:manualLayout>
                  <c:x val="-0.14390270551656983"/>
                  <c:y val="6.46589048973579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27097114634483E-2"/>
                      <c:h val="0.12623131324777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AA0-48B8-94D9-A66EC5E59C8C}"/>
                </c:ext>
              </c:extLst>
            </c:dLbl>
            <c:dLbl>
              <c:idx val="3"/>
              <c:layout>
                <c:manualLayout>
                  <c:x val="0.10257113998606764"/>
                  <c:y val="-0.219559767294105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629728508762754E-2"/>
                      <c:h val="0.122583062063899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AA0-48B8-94D9-A66EC5E59C8C}"/>
                </c:ext>
              </c:extLst>
            </c:dLbl>
            <c:dLbl>
              <c:idx val="4"/>
              <c:layout>
                <c:manualLayout>
                  <c:x val="6.9373132998739026E-2"/>
                  <c:y val="0.134018918243164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594893808450899E-2"/>
                      <c:h val="0.114556769283550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AA0-48B8-94D9-A66EC5E59C8C}"/>
                </c:ext>
              </c:extLst>
            </c:dLbl>
            <c:dLbl>
              <c:idx val="5"/>
              <c:layout>
                <c:manualLayout>
                  <c:x val="1.1117891695818907E-2"/>
                  <c:y val="0.119098115721455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980932215454293E-2"/>
                      <c:h val="0.103932843161820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AA0-48B8-94D9-A66EC5E59C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American Indian</c:v>
                </c:pt>
                <c:pt idx="1">
                  <c:v>Asian</c:v>
                </c:pt>
                <c:pt idx="2">
                  <c:v>Black</c:v>
                </c:pt>
                <c:pt idx="3">
                  <c:v>White</c:v>
                </c:pt>
                <c:pt idx="4">
                  <c:v>Hispanic</c:v>
                </c:pt>
                <c:pt idx="5">
                  <c:v>Multi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</c:v>
                </c:pt>
                <c:pt idx="1">
                  <c:v>109</c:v>
                </c:pt>
                <c:pt idx="2">
                  <c:v>1731</c:v>
                </c:pt>
                <c:pt idx="3">
                  <c:v>2513</c:v>
                </c:pt>
                <c:pt idx="4">
                  <c:v>373</c:v>
                </c:pt>
                <c:pt idx="5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AA0-48B8-94D9-A66EC5E59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ELA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ELA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0.92100000000000004</c:v>
                </c:pt>
                <c:pt idx="1">
                  <c:v>0.38</c:v>
                </c:pt>
                <c:pt idx="2">
                  <c:v>0.38800000000000001</c:v>
                </c:pt>
                <c:pt idx="3">
                  <c:v>0.39400000000000002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A-4572-AA9C-E3CE031611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GACA ELA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0.92300000000000004</c:v>
                </c:pt>
                <c:pt idx="1">
                  <c:v>0.41299999999999998</c:v>
                </c:pt>
                <c:pt idx="2">
                  <c:v>0.43</c:v>
                </c:pt>
                <c:pt idx="3">
                  <c:v>0.41299999999999998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4A-4572-AA9C-E3CE03161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554232"/>
        <c:axId val="288550296"/>
      </c:barChart>
      <c:catAx>
        <c:axId val="288554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550296"/>
        <c:crosses val="autoZero"/>
        <c:auto val="1"/>
        <c:lblAlgn val="ctr"/>
        <c:lblOffset val="100"/>
        <c:noMultiLvlLbl val="0"/>
      </c:catAx>
      <c:valAx>
        <c:axId val="288550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55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ELA Performance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524B527-B70F-485C-9527-1AAEB2603FAD}" type="VALUE">
                      <a:rPr lang="en-US" sz="1200" b="1" i="0" baseline="0"/>
                      <a:pPr>
                        <a:defRPr sz="12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036-40AA-8C19-AA8191FC678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764A023-3F9F-4070-A9E4-6C2F9DB3AE61}" type="VALUE">
                      <a:rPr lang="en-US" sz="1200" b="1" i="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036-40AA-8C19-AA8191FC678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B66E803-41C0-4DDD-81BC-8BA03A53287D}" type="VALUE">
                      <a:rPr lang="en-US" sz="1200" b="1" i="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036-40AA-8C19-AA8191FC6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State 2013-2014 CRCT</c:v>
                </c:pt>
                <c:pt idx="1">
                  <c:v>GACA 2013-2014 CRCT</c:v>
                </c:pt>
                <c:pt idx="2">
                  <c:v>State 2014-2015 Milestones</c:v>
                </c:pt>
                <c:pt idx="3">
                  <c:v>GACA 2014-2015 Milestones</c:v>
                </c:pt>
                <c:pt idx="4">
                  <c:v>State 2015-2016 Milestones</c:v>
                </c:pt>
                <c:pt idx="5">
                  <c:v>GACA 2015-2016 Milestones</c:v>
                </c:pt>
                <c:pt idx="6">
                  <c:v>State 2016-2017 Milestones</c:v>
                </c:pt>
                <c:pt idx="7">
                  <c:v>GACA 2016-2017 Milestones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2" formatCode="0.0%">
                  <c:v>0.29099999999999998</c:v>
                </c:pt>
                <c:pt idx="3" formatCode="0.0%">
                  <c:v>0.23699999999999999</c:v>
                </c:pt>
                <c:pt idx="4" formatCode="0.0%">
                  <c:v>0.27600000000000002</c:v>
                </c:pt>
                <c:pt idx="5" formatCode="0.0%">
                  <c:v>0.22600000000000001</c:v>
                </c:pt>
                <c:pt idx="6" formatCode="0.0%">
                  <c:v>0.252</c:v>
                </c:pt>
                <c:pt idx="7" formatCode="0.0%">
                  <c:v>0.223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6-40AA-8C19-AA8191FC67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036-40AA-8C19-AA8191FC6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State 2013-2014 CRCT</c:v>
                </c:pt>
                <c:pt idx="1">
                  <c:v>GACA 2013-2014 CRCT</c:v>
                </c:pt>
                <c:pt idx="2">
                  <c:v>State 2014-2015 Milestones</c:v>
                </c:pt>
                <c:pt idx="3">
                  <c:v>GACA 2014-2015 Milestones</c:v>
                </c:pt>
                <c:pt idx="4">
                  <c:v>State 2015-2016 Milestones</c:v>
                </c:pt>
                <c:pt idx="5">
                  <c:v>GACA 2015-2016 Milestones</c:v>
                </c:pt>
                <c:pt idx="6">
                  <c:v>State 2016-2017 Milestones</c:v>
                </c:pt>
                <c:pt idx="7">
                  <c:v>GACA 2016-2017 Milestones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0.08</c:v>
                </c:pt>
                <c:pt idx="1">
                  <c:v>7.6999999999999999E-2</c:v>
                </c:pt>
                <c:pt idx="2">
                  <c:v>0.32900000000000001</c:v>
                </c:pt>
                <c:pt idx="3">
                  <c:v>0.35099999999999998</c:v>
                </c:pt>
                <c:pt idx="4">
                  <c:v>0.33600000000000002</c:v>
                </c:pt>
                <c:pt idx="5">
                  <c:v>0.34399999999999997</c:v>
                </c:pt>
                <c:pt idx="6">
                  <c:v>0.35399999999999998</c:v>
                </c:pt>
                <c:pt idx="7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36-40AA-8C19-AA8191FC67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2F268766-CC5A-40A6-9657-C1D256BB5181}" type="VALUE">
                      <a:rPr lang="en-US" b="1" i="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036-40AA-8C19-AA8191FC678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19EB4D8-AA62-48AD-A542-EC04646BC17C}" type="VALUE">
                      <a:rPr lang="en-US" b="1" i="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036-40AA-8C19-AA8191FC678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38DD162-F213-4844-984E-0CEDCF366A67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036-40AA-8C19-AA8191FC6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State 2013-2014 CRCT</c:v>
                </c:pt>
                <c:pt idx="1">
                  <c:v>GACA 2013-2014 CRCT</c:v>
                </c:pt>
                <c:pt idx="2">
                  <c:v>State 2014-2015 Milestones</c:v>
                </c:pt>
                <c:pt idx="3">
                  <c:v>GACA 2014-2015 Milestones</c:v>
                </c:pt>
                <c:pt idx="4">
                  <c:v>State 2015-2016 Milestones</c:v>
                </c:pt>
                <c:pt idx="5">
                  <c:v>GACA 2015-2016 Milestones</c:v>
                </c:pt>
                <c:pt idx="6">
                  <c:v>State 2016-2017 Milestones</c:v>
                </c:pt>
                <c:pt idx="7">
                  <c:v>GACA 2016-2017 Milestones</c:v>
                </c:pt>
              </c:strCache>
            </c:strRef>
          </c:cat>
          <c:val>
            <c:numRef>
              <c:f>Sheet1!$D$2:$D$9</c:f>
              <c:numCache>
                <c:formatCode>0.0%</c:formatCode>
                <c:ptCount val="8"/>
                <c:pt idx="0">
                  <c:v>0.53700000000000003</c:v>
                </c:pt>
                <c:pt idx="1">
                  <c:v>0.49199999999999999</c:v>
                </c:pt>
                <c:pt idx="2">
                  <c:v>0.29799999999999999</c:v>
                </c:pt>
                <c:pt idx="3">
                  <c:v>0.34200000000000003</c:v>
                </c:pt>
                <c:pt idx="4">
                  <c:v>0.313</c:v>
                </c:pt>
                <c:pt idx="5">
                  <c:v>0.37</c:v>
                </c:pt>
                <c:pt idx="6">
                  <c:v>0.30499999999999999</c:v>
                </c:pt>
                <c:pt idx="7">
                  <c:v>0.34200000000000003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36-40AA-8C19-AA8191FC67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79D2BA93-7A15-416C-8093-513F2CD84A3E}" type="VALUE">
                      <a:rPr lang="en-US" b="1" i="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036-40AA-8C19-AA8191FC67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State 2013-2014 CRCT</c:v>
                </c:pt>
                <c:pt idx="1">
                  <c:v>GACA 2013-2014 CRCT</c:v>
                </c:pt>
                <c:pt idx="2">
                  <c:v>State 2014-2015 Milestones</c:v>
                </c:pt>
                <c:pt idx="3">
                  <c:v>GACA 2014-2015 Milestones</c:v>
                </c:pt>
                <c:pt idx="4">
                  <c:v>State 2015-2016 Milestones</c:v>
                </c:pt>
                <c:pt idx="5">
                  <c:v>GACA 2015-2016 Milestones</c:v>
                </c:pt>
                <c:pt idx="6">
                  <c:v>State 2016-2017 Milestones</c:v>
                </c:pt>
                <c:pt idx="7">
                  <c:v>GACA 2016-2017 Milestones</c:v>
                </c:pt>
              </c:strCache>
            </c:strRef>
          </c:cat>
          <c:val>
            <c:numRef>
              <c:f>Sheet1!$E$2:$E$9</c:f>
              <c:numCache>
                <c:formatCode>0.0%</c:formatCode>
                <c:ptCount val="8"/>
                <c:pt idx="0">
                  <c:v>0.38400000000000001</c:v>
                </c:pt>
                <c:pt idx="1">
                  <c:v>0.43099999999999999</c:v>
                </c:pt>
                <c:pt idx="2">
                  <c:v>8.2000000000000003E-2</c:v>
                </c:pt>
                <c:pt idx="3">
                  <c:v>7.0999999999999994E-2</c:v>
                </c:pt>
                <c:pt idx="4">
                  <c:v>7.4999999999999997E-2</c:v>
                </c:pt>
                <c:pt idx="5">
                  <c:v>0.06</c:v>
                </c:pt>
                <c:pt idx="6">
                  <c:v>8.8999999999999996E-2</c:v>
                </c:pt>
                <c:pt idx="7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36-40AA-8C19-AA8191FC6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2239272"/>
        <c:axId val="382238616"/>
      </c:barChart>
      <c:catAx>
        <c:axId val="38223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238616"/>
        <c:crosses val="autoZero"/>
        <c:auto val="1"/>
        <c:lblAlgn val="ctr"/>
        <c:lblOffset val="100"/>
        <c:noMultiLvlLbl val="0"/>
      </c:catAx>
      <c:valAx>
        <c:axId val="382238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239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Math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CRCT</c:v>
                </c:pt>
                <c:pt idx="1">
                  <c:v>2014-2015 Milestones</c:v>
                </c:pt>
                <c:pt idx="2">
                  <c:v>2015-2016 Milestones</c:v>
                </c:pt>
                <c:pt idx="3">
                  <c:v>2016-2017 Milestones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0.85699999999999998</c:v>
                </c:pt>
                <c:pt idx="1">
                  <c:v>0.378</c:v>
                </c:pt>
                <c:pt idx="2">
                  <c:v>0.38900000000000001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A-4572-AA9C-E3CE031611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GACA Math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CRCT</c:v>
                </c:pt>
                <c:pt idx="1">
                  <c:v>2014-2015 Milestones</c:v>
                </c:pt>
                <c:pt idx="2">
                  <c:v>2015-2016 Milestones</c:v>
                </c:pt>
                <c:pt idx="3">
                  <c:v>2016-2017 Milestones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0.75800000000000001</c:v>
                </c:pt>
                <c:pt idx="1">
                  <c:v>0.26500000000000001</c:v>
                </c:pt>
                <c:pt idx="2">
                  <c:v>0.26400000000000001</c:v>
                </c:pt>
                <c:pt idx="3">
                  <c:v>0.246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4A-4572-AA9C-E3CE031611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554232"/>
        <c:axId val="288550296"/>
      </c:barChart>
      <c:catAx>
        <c:axId val="288554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550296"/>
        <c:crosses val="autoZero"/>
        <c:auto val="1"/>
        <c:lblAlgn val="ctr"/>
        <c:lblOffset val="100"/>
        <c:noMultiLvlLbl val="0"/>
      </c:catAx>
      <c:valAx>
        <c:axId val="2885502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554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Math Performance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State 2013-2014</c:v>
                </c:pt>
                <c:pt idx="1">
                  <c:v>GACA 2013-2014</c:v>
                </c:pt>
                <c:pt idx="2">
                  <c:v>State 2014-2015</c:v>
                </c:pt>
                <c:pt idx="3">
                  <c:v>GACA 2014-2015</c:v>
                </c:pt>
                <c:pt idx="4">
                  <c:v>State 2015-2016</c:v>
                </c:pt>
                <c:pt idx="5">
                  <c:v>GACA 2015-2016</c:v>
                </c:pt>
                <c:pt idx="6">
                  <c:v>State 2016-2017</c:v>
                </c:pt>
                <c:pt idx="7">
                  <c:v>GACA 2016-2017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2" formatCode="0.0%">
                  <c:v>0.23699999999999999</c:v>
                </c:pt>
                <c:pt idx="3" formatCode="0.0%">
                  <c:v>0.32900000000000001</c:v>
                </c:pt>
                <c:pt idx="4" formatCode="0.0%">
                  <c:v>0.22900000000000001</c:v>
                </c:pt>
                <c:pt idx="5" formatCode="0.0%">
                  <c:v>0.316</c:v>
                </c:pt>
                <c:pt idx="6" formatCode="0.0%">
                  <c:v>0.20399999999999999</c:v>
                </c:pt>
                <c:pt idx="7" formatCode="0.0%">
                  <c:v>0.30099999999999999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6-40AA-8C19-AA8191FC67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State 2013-2014</c:v>
                </c:pt>
                <c:pt idx="1">
                  <c:v>GACA 2013-2014</c:v>
                </c:pt>
                <c:pt idx="2">
                  <c:v>State 2014-2015</c:v>
                </c:pt>
                <c:pt idx="3">
                  <c:v>GACA 2014-2015</c:v>
                </c:pt>
                <c:pt idx="4">
                  <c:v>State 2015-2016</c:v>
                </c:pt>
                <c:pt idx="5">
                  <c:v>GACA 2015-2016</c:v>
                </c:pt>
                <c:pt idx="6">
                  <c:v>State 2016-2017</c:v>
                </c:pt>
                <c:pt idx="7">
                  <c:v>GACA 2016-2017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0.14299999999999999</c:v>
                </c:pt>
                <c:pt idx="1">
                  <c:v>0.24199999999999999</c:v>
                </c:pt>
                <c:pt idx="2">
                  <c:v>0.38600000000000001</c:v>
                </c:pt>
                <c:pt idx="3">
                  <c:v>0.40600000000000003</c:v>
                </c:pt>
                <c:pt idx="4">
                  <c:v>0.38200000000000001</c:v>
                </c:pt>
                <c:pt idx="5">
                  <c:v>0.42099999999999999</c:v>
                </c:pt>
                <c:pt idx="6">
                  <c:v>0.39600000000000002</c:v>
                </c:pt>
                <c:pt idx="7">
                  <c:v>0.45300000000000001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36-40AA-8C19-AA8191FC67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State 2013-2014</c:v>
                </c:pt>
                <c:pt idx="1">
                  <c:v>GACA 2013-2014</c:v>
                </c:pt>
                <c:pt idx="2">
                  <c:v>State 2014-2015</c:v>
                </c:pt>
                <c:pt idx="3">
                  <c:v>GACA 2014-2015</c:v>
                </c:pt>
                <c:pt idx="4">
                  <c:v>State 2015-2016</c:v>
                </c:pt>
                <c:pt idx="5">
                  <c:v>GACA 2015-2016</c:v>
                </c:pt>
                <c:pt idx="6">
                  <c:v>State 2016-2017</c:v>
                </c:pt>
                <c:pt idx="7">
                  <c:v>GACA 2016-2017</c:v>
                </c:pt>
              </c:strCache>
            </c:strRef>
          </c:cat>
          <c:val>
            <c:numRef>
              <c:f>Sheet1!$D$2:$D$9</c:f>
              <c:numCache>
                <c:formatCode>0.0%</c:formatCode>
                <c:ptCount val="8"/>
                <c:pt idx="0">
                  <c:v>0.47899999999999998</c:v>
                </c:pt>
                <c:pt idx="1">
                  <c:v>0.54400000000000004</c:v>
                </c:pt>
                <c:pt idx="2">
                  <c:v>0.27600000000000002</c:v>
                </c:pt>
                <c:pt idx="3">
                  <c:v>0.219</c:v>
                </c:pt>
                <c:pt idx="4">
                  <c:v>0.28399999999999997</c:v>
                </c:pt>
                <c:pt idx="5">
                  <c:v>0.22900000000000001</c:v>
                </c:pt>
                <c:pt idx="6">
                  <c:v>0.28799999999999998</c:v>
                </c:pt>
                <c:pt idx="7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36-40AA-8C19-AA8191FC67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State 2013-2014</c:v>
                </c:pt>
                <c:pt idx="1">
                  <c:v>GACA 2013-2014</c:v>
                </c:pt>
                <c:pt idx="2">
                  <c:v>State 2014-2015</c:v>
                </c:pt>
                <c:pt idx="3">
                  <c:v>GACA 2014-2015</c:v>
                </c:pt>
                <c:pt idx="4">
                  <c:v>State 2015-2016</c:v>
                </c:pt>
                <c:pt idx="5">
                  <c:v>GACA 2015-2016</c:v>
                </c:pt>
                <c:pt idx="6">
                  <c:v>State 2016-2017</c:v>
                </c:pt>
                <c:pt idx="7">
                  <c:v>GACA 2016-2017</c:v>
                </c:pt>
              </c:strCache>
            </c:strRef>
          </c:cat>
          <c:val>
            <c:numRef>
              <c:f>Sheet1!$E$2:$E$9</c:f>
              <c:numCache>
                <c:formatCode>0.0%</c:formatCode>
                <c:ptCount val="8"/>
                <c:pt idx="0">
                  <c:v>0.378</c:v>
                </c:pt>
                <c:pt idx="1">
                  <c:v>0.214</c:v>
                </c:pt>
                <c:pt idx="2">
                  <c:v>0.10199999999999999</c:v>
                </c:pt>
                <c:pt idx="3">
                  <c:v>4.5999999999999999E-2</c:v>
                </c:pt>
                <c:pt idx="4">
                  <c:v>0.105</c:v>
                </c:pt>
                <c:pt idx="5">
                  <c:v>3.5000000000000003E-2</c:v>
                </c:pt>
                <c:pt idx="6">
                  <c:v>0.112</c:v>
                </c:pt>
                <c:pt idx="7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36-40AA-8C19-AA8191FC6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2239272"/>
        <c:axId val="382238616"/>
      </c:barChart>
      <c:catAx>
        <c:axId val="38223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238616"/>
        <c:crosses val="autoZero"/>
        <c:auto val="1"/>
        <c:lblAlgn val="ctr"/>
        <c:lblOffset val="100"/>
        <c:noMultiLvlLbl val="0"/>
      </c:catAx>
      <c:valAx>
        <c:axId val="382238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239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GACA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0.30099999999999999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E-4464-9647-B04BEBEA8D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GACA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0.45300000000000001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E-4464-9647-B04BEBEA8D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GACA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CE-4464-9647-B04BEBEA8D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GACA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CE-4464-9647-B04BEBEA8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2239272"/>
        <c:axId val="382238616"/>
      </c:barChart>
      <c:catAx>
        <c:axId val="38223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238616"/>
        <c:crosses val="autoZero"/>
        <c:auto val="1"/>
        <c:lblAlgn val="ctr"/>
        <c:lblOffset val="100"/>
        <c:noMultiLvlLbl val="0"/>
      </c:catAx>
      <c:valAx>
        <c:axId val="382238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239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Economically Disadvantaged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0.39100000000000001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95-4A02-81CA-E555A04DEB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Economically Disadvantaged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0.45600000000000002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95-4A02-81CA-E555A04DEB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Economically Disadvantaged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95-4A02-81CA-E555A04DEB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Economically Disadvantaged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95-4A02-81CA-E555A04DE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8719168"/>
        <c:axId val="668725072"/>
      </c:barChart>
      <c:catAx>
        <c:axId val="66871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725072"/>
        <c:crosses val="autoZero"/>
        <c:auto val="1"/>
        <c:lblAlgn val="ctr"/>
        <c:lblOffset val="100"/>
        <c:noMultiLvlLbl val="0"/>
      </c:catAx>
      <c:valAx>
        <c:axId val="66872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71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with Disabilities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0.61599999999999999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52-4125-859F-74558DE00E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with Disabilities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0.32300000000000001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52-4125-859F-74558DE00E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with Disabilities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52-4125-859F-74558DE00E5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 with Disabilities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52-4125-859F-74558DE00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5536040"/>
        <c:axId val="655544240"/>
      </c:barChart>
      <c:catAx>
        <c:axId val="65553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544240"/>
        <c:crosses val="autoZero"/>
        <c:auto val="1"/>
        <c:lblAlgn val="ctr"/>
        <c:lblOffset val="100"/>
        <c:noMultiLvlLbl val="0"/>
      </c:catAx>
      <c:valAx>
        <c:axId val="65554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53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0.34200000000000003</c:v>
                </c:pt>
                <c:pt idx="1">
                  <c:v>0.26400000000000001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C-4F24-8575-6DE2C593EC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0.42499999999999999</c:v>
                </c:pt>
                <c:pt idx="1">
                  <c:v>0.47799999999999998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C-4F24-8575-6DE2C593EC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0.20300000000000001</c:v>
                </c:pt>
                <c:pt idx="1">
                  <c:v>0.216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9C-4F24-8575-6DE2C593EC1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0.03</c:v>
                </c:pt>
                <c:pt idx="1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9C-4F24-8575-6DE2C593E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4329976"/>
        <c:axId val="674333584"/>
      </c:barChart>
      <c:catAx>
        <c:axId val="67432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333584"/>
        <c:crosses val="autoZero"/>
        <c:auto val="1"/>
        <c:lblAlgn val="ctr"/>
        <c:lblOffset val="100"/>
        <c:noMultiLvlLbl val="0"/>
      </c:catAx>
      <c:valAx>
        <c:axId val="67433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32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Gender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0.34200000000000003</c:v>
                </c:pt>
                <c:pt idx="1">
                  <c:v>0.26400000000000001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5-4907-9958-1AE34FD437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0.42499999999999999</c:v>
                </c:pt>
                <c:pt idx="1">
                  <c:v>0.47799999999999998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C5-4907-9958-1AE34FD437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0.20300000000000001</c:v>
                </c:pt>
                <c:pt idx="1">
                  <c:v>0.216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C5-4907-9958-1AE34FD437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0.03</c:v>
                </c:pt>
                <c:pt idx="1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C5-4907-9958-1AE34FD4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4329976"/>
        <c:axId val="674333584"/>
      </c:barChart>
      <c:catAx>
        <c:axId val="67432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333584"/>
        <c:crosses val="autoZero"/>
        <c:auto val="1"/>
        <c:lblAlgn val="ctr"/>
        <c:lblOffset val="100"/>
        <c:noMultiLvlLbl val="0"/>
      </c:catAx>
      <c:valAx>
        <c:axId val="67433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32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 Disability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Students with Disabilities</c:v>
                </c:pt>
                <c:pt idx="1">
                  <c:v>Students without Disabilities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0.61599999999999999</c:v>
                </c:pt>
                <c:pt idx="1">
                  <c:v>0.25900000000000001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9-4548-8AF8-0566DBF4CC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Students with Disabilities</c:v>
                </c:pt>
                <c:pt idx="1">
                  <c:v>Students without Disabilities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0.32300000000000001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9-4548-8AF8-0566DBF4CC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Students with Disabilities</c:v>
                </c:pt>
                <c:pt idx="1">
                  <c:v>Students without Disabilities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4.4999999999999998E-2</c:v>
                </c:pt>
                <c:pt idx="1">
                  <c:v>0.23200000000000001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E9-4548-8AF8-0566DBF4CC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Students with Disabilities</c:v>
                </c:pt>
                <c:pt idx="1">
                  <c:v>Students without Disabilities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1.4999999999999999E-2</c:v>
                </c:pt>
                <c:pt idx="1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E9-4548-8AF8-0566DBF4C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5536040"/>
        <c:axId val="655544240"/>
      </c:barChart>
      <c:catAx>
        <c:axId val="65553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544240"/>
        <c:crosses val="autoZero"/>
        <c:auto val="1"/>
        <c:lblAlgn val="ctr"/>
        <c:lblOffset val="100"/>
        <c:noMultiLvlLbl val="0"/>
      </c:catAx>
      <c:valAx>
        <c:axId val="65554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53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Student Race</a:t>
            </a:r>
            <a:r>
              <a:rPr lang="en-US" baseline="0" dirty="0"/>
              <a:t>/ Ethnicity Enrollment Data</a:t>
            </a:r>
          </a:p>
          <a:p>
            <a:pPr>
              <a:defRPr/>
            </a:pPr>
            <a:r>
              <a:rPr lang="en-US" baseline="0" dirty="0"/>
              <a:t>2013-2017</a:t>
            </a:r>
            <a:endParaRPr lang="en-US" dirty="0"/>
          </a:p>
        </c:rich>
      </c:tx>
      <c:layout>
        <c:manualLayout>
          <c:xMode val="edge"/>
          <c:yMode val="edge"/>
          <c:x val="0.319769438976378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 4,774)</c:v>
                </c:pt>
                <c:pt idx="1">
                  <c:v>2014-2015 (Total 5,337)</c:v>
                </c:pt>
                <c:pt idx="2">
                  <c:v>2015-2016 (Total 4,956)</c:v>
                </c:pt>
                <c:pt idx="3">
                  <c:v>2016-2017 (Total 5,003)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</c:v>
                </c:pt>
                <c:pt idx="1">
                  <c:v>17</c:v>
                </c:pt>
                <c:pt idx="2">
                  <c:v>10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E8-4E45-9995-0E3AE4D494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 4,774)</c:v>
                </c:pt>
                <c:pt idx="1">
                  <c:v>2014-2015 (Total 5,337)</c:v>
                </c:pt>
                <c:pt idx="2">
                  <c:v>2015-2016 (Total 4,956)</c:v>
                </c:pt>
                <c:pt idx="3">
                  <c:v>2016-2017 (Total 5,003)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83</c:v>
                </c:pt>
                <c:pt idx="1">
                  <c:v>108</c:v>
                </c:pt>
                <c:pt idx="2">
                  <c:v>108</c:v>
                </c:pt>
                <c:pt idx="3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E8-4E45-9995-0E3AE4D494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 4,774)</c:v>
                </c:pt>
                <c:pt idx="1">
                  <c:v>2014-2015 (Total 5,337)</c:v>
                </c:pt>
                <c:pt idx="2">
                  <c:v>2015-2016 (Total 4,956)</c:v>
                </c:pt>
                <c:pt idx="3">
                  <c:v>2016-2017 (Total 5,003)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1459</c:v>
                </c:pt>
                <c:pt idx="1">
                  <c:v>1691</c:v>
                </c:pt>
                <c:pt idx="2">
                  <c:v>1638</c:v>
                </c:pt>
                <c:pt idx="3">
                  <c:v>1731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E8-4E45-9995-0E3AE4D4942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 4,774)</c:v>
                </c:pt>
                <c:pt idx="1">
                  <c:v>2014-2015 (Total 5,337)</c:v>
                </c:pt>
                <c:pt idx="2">
                  <c:v>2015-2016 (Total 4,956)</c:v>
                </c:pt>
                <c:pt idx="3">
                  <c:v>2016-2017 (Total 5,003)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2627</c:v>
                </c:pt>
                <c:pt idx="1">
                  <c:v>2877</c:v>
                </c:pt>
                <c:pt idx="2">
                  <c:v>2559</c:v>
                </c:pt>
                <c:pt idx="3">
                  <c:v>2513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E8-4E45-9995-0E3AE4D4942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 4,774)</c:v>
                </c:pt>
                <c:pt idx="1">
                  <c:v>2014-2015 (Total 5,337)</c:v>
                </c:pt>
                <c:pt idx="2">
                  <c:v>2015-2016 (Total 4,956)</c:v>
                </c:pt>
                <c:pt idx="3">
                  <c:v>2016-2017 (Total 5,003)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308</c:v>
                </c:pt>
                <c:pt idx="1">
                  <c:v>379</c:v>
                </c:pt>
                <c:pt idx="2">
                  <c:v>375</c:v>
                </c:pt>
                <c:pt idx="3">
                  <c:v>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E8-4E45-9995-0E3AE4D4942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Multi</c:v>
                </c:pt>
              </c:strCache>
            </c:strRef>
          </c:tx>
          <c:spPr>
            <a:solidFill>
              <a:srgbClr val="BC8FD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 4,774)</c:v>
                </c:pt>
                <c:pt idx="1">
                  <c:v>2014-2015 (Total 5,337)</c:v>
                </c:pt>
                <c:pt idx="2">
                  <c:v>2015-2016 (Total 4,956)</c:v>
                </c:pt>
                <c:pt idx="3">
                  <c:v>2016-2017 (Total 5,003)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281</c:v>
                </c:pt>
                <c:pt idx="1">
                  <c:v>272</c:v>
                </c:pt>
                <c:pt idx="2">
                  <c:v>266</c:v>
                </c:pt>
                <c:pt idx="3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E8-4E45-9995-0E3AE4D49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8273088"/>
        <c:axId val="528272432"/>
      </c:barChart>
      <c:catAx>
        <c:axId val="52827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272432"/>
        <c:crosses val="autoZero"/>
        <c:auto val="1"/>
        <c:lblAlgn val="ctr"/>
        <c:lblOffset val="100"/>
        <c:noMultiLvlLbl val="0"/>
      </c:catAx>
      <c:valAx>
        <c:axId val="528272432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27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Economically</a:t>
            </a:r>
            <a:r>
              <a:rPr lang="en-US" baseline="0" dirty="0"/>
              <a:t> Disadvantaged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Economically Disadvantaged</c:v>
                </c:pt>
                <c:pt idx="1">
                  <c:v>Not Economically Disadvantaged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0.39100000000000001</c:v>
                </c:pt>
                <c:pt idx="1">
                  <c:v>0.219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AD-4280-B045-6AC8FC2D5E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Economically Disadvantaged</c:v>
                </c:pt>
                <c:pt idx="1">
                  <c:v>Not Economically Disadvantaged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0.45600000000000002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AD-4280-B045-6AC8FC2D5E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Economically Disadvantaged</c:v>
                </c:pt>
                <c:pt idx="1">
                  <c:v>Not Economically Disadvantaged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0.14000000000000001</c:v>
                </c:pt>
                <c:pt idx="1">
                  <c:v>0.27400000000000002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AD-4280-B045-6AC8FC2D5E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Economically Disadvantaged</c:v>
                </c:pt>
                <c:pt idx="1">
                  <c:v>Not Economically Disadvantaged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1.4E-2</c:v>
                </c:pt>
                <c:pt idx="1">
                  <c:v>5.7000000000000002E-2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AD-4280-B045-6AC8FC2D5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8719168"/>
        <c:axId val="668725072"/>
      </c:barChart>
      <c:catAx>
        <c:axId val="66871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725072"/>
        <c:crosses val="autoZero"/>
        <c:auto val="1"/>
        <c:lblAlgn val="ctr"/>
        <c:lblOffset val="100"/>
        <c:noMultiLvlLbl val="0"/>
      </c:catAx>
      <c:valAx>
        <c:axId val="66872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71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White</c:v>
                </c:pt>
                <c:pt idx="3">
                  <c:v>Multi</c:v>
                </c:pt>
                <c:pt idx="4">
                  <c:v>Hispanic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0.19400000000000001</c:v>
                </c:pt>
                <c:pt idx="1">
                  <c:v>0.39800000000000002</c:v>
                </c:pt>
                <c:pt idx="2">
                  <c:v>0.23699999999999999</c:v>
                </c:pt>
                <c:pt idx="3">
                  <c:v>0.22500000000000001</c:v>
                </c:pt>
                <c:pt idx="4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30-4FDA-ABF4-A3C7ABB37F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White</c:v>
                </c:pt>
                <c:pt idx="3">
                  <c:v>Multi</c:v>
                </c:pt>
                <c:pt idx="4">
                  <c:v>Hispanic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0.25</c:v>
                </c:pt>
                <c:pt idx="1">
                  <c:v>0.47</c:v>
                </c:pt>
                <c:pt idx="2">
                  <c:v>0.45300000000000001</c:v>
                </c:pt>
                <c:pt idx="3">
                  <c:v>0.46300000000000002</c:v>
                </c:pt>
                <c:pt idx="4">
                  <c:v>0.433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30-4FDA-ABF4-A3C7ABB37F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White</c:v>
                </c:pt>
                <c:pt idx="3">
                  <c:v>Multi</c:v>
                </c:pt>
                <c:pt idx="4">
                  <c:v>Hispanic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0.47199999999999998</c:v>
                </c:pt>
                <c:pt idx="1">
                  <c:v>0.11899999999999999</c:v>
                </c:pt>
                <c:pt idx="2">
                  <c:v>0.26100000000000001</c:v>
                </c:pt>
                <c:pt idx="3">
                  <c:v>0.23799999999999999</c:v>
                </c:pt>
                <c:pt idx="4">
                  <c:v>0.24399999999999999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30-4FDA-ABF4-A3C7ABB37F0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Asian</c:v>
                </c:pt>
                <c:pt idx="1">
                  <c:v>Black</c:v>
                </c:pt>
                <c:pt idx="2">
                  <c:v>White</c:v>
                </c:pt>
                <c:pt idx="3">
                  <c:v>Multi</c:v>
                </c:pt>
                <c:pt idx="4">
                  <c:v>Hispanic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8.3000000000000004E-2</c:v>
                </c:pt>
                <c:pt idx="1">
                  <c:v>1.2999999999999999E-2</c:v>
                </c:pt>
                <c:pt idx="2">
                  <c:v>4.9000000000000002E-2</c:v>
                </c:pt>
                <c:pt idx="3">
                  <c:v>7.4999999999999997E-2</c:v>
                </c:pt>
                <c:pt idx="4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30-4FDA-ABF4-A3C7ABB37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0155352"/>
        <c:axId val="670151416"/>
      </c:barChart>
      <c:catAx>
        <c:axId val="67015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151416"/>
        <c:crosses val="autoZero"/>
        <c:auto val="1"/>
        <c:lblAlgn val="ctr"/>
        <c:lblOffset val="100"/>
        <c:noMultiLvlLbl val="0"/>
      </c:catAx>
      <c:valAx>
        <c:axId val="67015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155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Beginning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6th Grade</c:v>
                </c:pt>
                <c:pt idx="1">
                  <c:v>7th Grade</c:v>
                </c:pt>
                <c:pt idx="2">
                  <c:v>8th Grade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0.29099999999999998</c:v>
                </c:pt>
                <c:pt idx="1">
                  <c:v>0.23699999999999999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B-4CF4-8600-4D3C9174A0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Developing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141451144382595E-17"/>
                  <c:y val="-8.17219898798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6B-4CF4-8600-4D3C9174A0C2}"/>
                </c:ext>
              </c:extLst>
            </c:dLbl>
            <c:dLbl>
              <c:idx val="1"/>
              <c:layout>
                <c:manualLayout>
                  <c:x val="-2.4154589371980675E-3"/>
                  <c:y val="-9.6315202358446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6B-4CF4-8600-4D3C9174A0C2}"/>
                </c:ext>
              </c:extLst>
            </c:dLbl>
            <c:dLbl>
              <c:idx val="2"/>
              <c:layout>
                <c:manualLayout>
                  <c:x val="2.4154589371980675E-3"/>
                  <c:y val="-2.3349139965684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6B-4CF4-8600-4D3C9174A0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6th Grade</c:v>
                </c:pt>
                <c:pt idx="1">
                  <c:v>7th Grade</c:v>
                </c:pt>
                <c:pt idx="2">
                  <c:v>8th Grade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0.40899999999999997</c:v>
                </c:pt>
                <c:pt idx="1">
                  <c:v>0.41799999999999998</c:v>
                </c:pt>
                <c:pt idx="2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6B-4CF4-8600-4D3C9174A0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Proficient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6th Grade</c:v>
                </c:pt>
                <c:pt idx="1">
                  <c:v>7th Grade</c:v>
                </c:pt>
                <c:pt idx="2">
                  <c:v>8th Grade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0.26700000000000002</c:v>
                </c:pt>
                <c:pt idx="1">
                  <c:v>0.28199999999999997</c:v>
                </c:pt>
                <c:pt idx="2">
                  <c:v>0.14799999999999999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6B-4CF4-8600-4D3C9174A0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Distinguished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6th Grade</c:v>
                </c:pt>
                <c:pt idx="1">
                  <c:v>7th Grade</c:v>
                </c:pt>
                <c:pt idx="2">
                  <c:v>8th Grade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3.2000000000000001E-2</c:v>
                </c:pt>
                <c:pt idx="1">
                  <c:v>6.3E-2</c:v>
                </c:pt>
                <c:pt idx="2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6B-4CF4-8600-4D3C9174A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7050136"/>
        <c:axId val="537044560"/>
      </c:bar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Black Beginning</c:v>
                </c:pt>
              </c:strCache>
            </c:strRef>
          </c:tx>
          <c:spPr>
            <a:ln w="28575" cap="rnd">
              <a:solidFill>
                <a:srgbClr val="BC8FD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BC8FDD"/>
              </a:solidFill>
              <a:ln w="9525">
                <a:solidFill>
                  <a:srgbClr val="BC8FDD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386473429951691"/>
                  <c:y val="-4.9521860586994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C6B-4CF4-8600-4D3C9174A0C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C6B-4CF4-8600-4D3C9174A0C2}"/>
                </c:ext>
              </c:extLst>
            </c:dLbl>
            <c:dLbl>
              <c:idx val="2"/>
              <c:layout>
                <c:manualLayout>
                  <c:x val="1.2077294685990338E-3"/>
                  <c:y val="4.952186058699392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C6B-4CF4-8600-4D3C9174A0C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6th Grade</c:v>
                </c:pt>
                <c:pt idx="1">
                  <c:v>7th Grade</c:v>
                </c:pt>
                <c:pt idx="2">
                  <c:v>8th Grade</c:v>
                </c:pt>
              </c:strCache>
            </c:strRef>
          </c:cat>
          <c:val>
            <c:numRef>
              <c:f>Sheet1!$F$2:$F$4</c:f>
              <c:numCache>
                <c:formatCode>0.0%</c:formatCode>
                <c:ptCount val="3"/>
                <c:pt idx="0">
                  <c:v>0.40200000000000002</c:v>
                </c:pt>
                <c:pt idx="1">
                  <c:v>0.34300000000000003</c:v>
                </c:pt>
                <c:pt idx="2">
                  <c:v>0.47199999999999998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6B-4CF4-8600-4D3C9174A0C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Students with Disabilities Beginning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6B-4CF4-8600-4D3C9174A0C2}"/>
                </c:ext>
              </c:extLst>
            </c:dLbl>
            <c:dLbl>
              <c:idx val="2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6B-4CF4-8600-4D3C9174A0C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6th Grade</c:v>
                </c:pt>
                <c:pt idx="1">
                  <c:v>7th Grade</c:v>
                </c:pt>
                <c:pt idx="2">
                  <c:v>8th Grade</c:v>
                </c:pt>
              </c:strCache>
            </c:strRef>
          </c:cat>
          <c:val>
            <c:numRef>
              <c:f>Sheet1!$G$2:$G$4</c:f>
              <c:numCache>
                <c:formatCode>0.0%</c:formatCode>
                <c:ptCount val="3"/>
                <c:pt idx="0">
                  <c:v>0.72199999999999998</c:v>
                </c:pt>
                <c:pt idx="1">
                  <c:v>0.42899999999999999</c:v>
                </c:pt>
                <c:pt idx="2">
                  <c:v>0.73899999999999999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C6B-4CF4-8600-4D3C9174A0C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Economically Disadvantaged Beginning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1714975845410629"/>
                  <c:y val="2.22848372641472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C6B-4CF4-8600-4D3C9174A0C2}"/>
                </c:ext>
              </c:extLst>
            </c:dLbl>
            <c:dLbl>
              <c:idx val="2"/>
              <c:layout>
                <c:manualLayout>
                  <c:x val="0"/>
                  <c:y val="-1.98087442347976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C6B-4CF4-8600-4D3C9174A0C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6th Grade</c:v>
                </c:pt>
                <c:pt idx="1">
                  <c:v>7th Grade</c:v>
                </c:pt>
                <c:pt idx="2">
                  <c:v>8th Grade</c:v>
                </c:pt>
              </c:strCache>
            </c:strRef>
          </c:cat>
          <c:val>
            <c:numRef>
              <c:f>Sheet1!$H$2:$H$4</c:f>
              <c:numCache>
                <c:formatCode>0.0%</c:formatCode>
                <c:ptCount val="3"/>
                <c:pt idx="0">
                  <c:v>0.39200000000000002</c:v>
                </c:pt>
                <c:pt idx="1">
                  <c:v>0.32200000000000001</c:v>
                </c:pt>
                <c:pt idx="2">
                  <c:v>0.51200000000000001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C6B-4CF4-8600-4D3C9174A0C2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Hispanic Beginning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1594202898550725"/>
                  <c:y val="-2.4760930293496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6B-4CF4-8600-4D3C9174A0C2}"/>
                </c:ext>
              </c:extLst>
            </c:dLbl>
            <c:dLbl>
              <c:idx val="2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C6B-4CF4-8600-4D3C9174A0C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6th Grade</c:v>
                </c:pt>
                <c:pt idx="1">
                  <c:v>7th Grade</c:v>
                </c:pt>
                <c:pt idx="2">
                  <c:v>8th Grade</c:v>
                </c:pt>
              </c:strCache>
            </c:strRef>
          </c:cat>
          <c:val>
            <c:numRef>
              <c:f>Sheet1!$I$2:$I$4</c:f>
              <c:numCache>
                <c:formatCode>0.0%</c:formatCode>
                <c:ptCount val="3"/>
                <c:pt idx="0">
                  <c:v>0.23100000000000001</c:v>
                </c:pt>
                <c:pt idx="1">
                  <c:v>0.29199999999999998</c:v>
                </c:pt>
                <c:pt idx="2">
                  <c:v>0.34599999999999997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C6B-4CF4-8600-4D3C9174A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050136"/>
        <c:axId val="537044560"/>
      </c:lineChart>
      <c:catAx>
        <c:axId val="53705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044560"/>
        <c:crosses val="autoZero"/>
        <c:auto val="1"/>
        <c:lblAlgn val="ctr"/>
        <c:lblOffset val="100"/>
        <c:noMultiLvlLbl val="0"/>
      </c:catAx>
      <c:valAx>
        <c:axId val="53704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05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More</a:t>
            </a:r>
            <a:r>
              <a:rPr lang="en-US" baseline="0" dirty="0"/>
              <a:t> than</a:t>
            </a:r>
            <a:r>
              <a:rPr lang="en-US" dirty="0"/>
              <a:t> 15 days Absent Attendance by Race/Ethnicity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2016-2018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0.14199999999999999</c:v>
                </c:pt>
                <c:pt idx="1">
                  <c:v>0.124</c:v>
                </c:pt>
                <c:pt idx="2">
                  <c:v>0.128</c:v>
                </c:pt>
                <c:pt idx="3">
                  <c:v>0.112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29-4D15-9A0D-5B633B658E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2016-2018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0.13600000000000001</c:v>
                </c:pt>
                <c:pt idx="1">
                  <c:v>0.14199999999999999</c:v>
                </c:pt>
                <c:pt idx="2">
                  <c:v>0.153</c:v>
                </c:pt>
                <c:pt idx="3">
                  <c:v>0.104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29-4D15-9A0D-5B633B658E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2016-2018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0.127</c:v>
                </c:pt>
                <c:pt idx="1">
                  <c:v>0.161</c:v>
                </c:pt>
                <c:pt idx="2">
                  <c:v>0.17299999999999999</c:v>
                </c:pt>
                <c:pt idx="3">
                  <c:v>0.10199999999999999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29-4D15-9A0D-5B633B658E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2016-2018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0.108</c:v>
                </c:pt>
                <c:pt idx="1">
                  <c:v>0.05</c:v>
                </c:pt>
                <c:pt idx="2">
                  <c:v>9.2999999999999999E-2</c:v>
                </c:pt>
                <c:pt idx="3">
                  <c:v>4.5999999999999999E-2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29-4D15-9A0D-5B633B658E3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Multi</c:v>
                </c:pt>
              </c:strCache>
            </c:strRef>
          </c:tx>
          <c:spPr>
            <a:ln w="28575" cap="rnd">
              <a:solidFill>
                <a:srgbClr val="BC8FD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BC8FDD"/>
              </a:solidFill>
              <a:ln w="9525">
                <a:solidFill>
                  <a:srgbClr val="BC8FDD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2016-2018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0.107</c:v>
                </c:pt>
                <c:pt idx="1">
                  <c:v>0.11</c:v>
                </c:pt>
                <c:pt idx="2">
                  <c:v>0.14299999999999999</c:v>
                </c:pt>
                <c:pt idx="3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829-4D15-9A0D-5B633B658E3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American Indian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2016-2018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6.3E-2</c:v>
                </c:pt>
                <c:pt idx="1">
                  <c:v>0.29399999999999998</c:v>
                </c:pt>
                <c:pt idx="2">
                  <c:v>0.2</c:v>
                </c:pt>
                <c:pt idx="3">
                  <c:v>0.35699999999999998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829-4D15-9A0D-5B633B658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206552"/>
        <c:axId val="385204912"/>
      </c:lineChart>
      <c:catAx>
        <c:axId val="38520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204912"/>
        <c:crossesAt val="0"/>
        <c:auto val="1"/>
        <c:lblAlgn val="ctr"/>
        <c:lblOffset val="100"/>
        <c:noMultiLvlLbl val="0"/>
      </c:catAx>
      <c:valAx>
        <c:axId val="3852049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in"/>
        <c:tickLblPos val="nextTo"/>
        <c:spPr>
          <a:noFill/>
          <a:ln>
            <a:solidFill>
              <a:schemeClr val="accent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206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Enrollment</a:t>
            </a:r>
            <a:r>
              <a:rPr lang="en-US" baseline="0" dirty="0"/>
              <a:t> and Attendance by Gender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(4,774)</c:v>
                </c:pt>
                <c:pt idx="1">
                  <c:v>2014-2015 (5,337)</c:v>
                </c:pt>
                <c:pt idx="2">
                  <c:v>2015-2016 (4,956)</c:v>
                </c:pt>
                <c:pt idx="3">
                  <c:v>2016-2017 (5,003)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2176</c:v>
                </c:pt>
                <c:pt idx="1">
                  <c:v>2358</c:v>
                </c:pt>
                <c:pt idx="2">
                  <c:v>2271</c:v>
                </c:pt>
                <c:pt idx="3">
                  <c:v>2346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D-480A-B662-3F4B94D0281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AD-480A-B662-3F4B94D0281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AD-480A-B662-3F4B94D0281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AD-480A-B662-3F4B94D0281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AD-480A-B662-3F4B94D028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(4,774)</c:v>
                </c:pt>
                <c:pt idx="1">
                  <c:v>2014-2015 (5,337)</c:v>
                </c:pt>
                <c:pt idx="2">
                  <c:v>2015-2016 (4,956)</c:v>
                </c:pt>
                <c:pt idx="3">
                  <c:v>2016-2017 (5,003)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2598</c:v>
                </c:pt>
                <c:pt idx="1">
                  <c:v>2979</c:v>
                </c:pt>
                <c:pt idx="2">
                  <c:v>2685</c:v>
                </c:pt>
                <c:pt idx="3">
                  <c:v>2657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AD-480A-B662-3F4B94D02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5187088"/>
        <c:axId val="38518380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Missed +15 days Male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5625000000000001E-3"/>
                  <c:y val="-1.3036991007726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AD-480A-B662-3F4B94D028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(4,774)</c:v>
                </c:pt>
                <c:pt idx="1">
                  <c:v>2014-2015 (5,337)</c:v>
                </c:pt>
                <c:pt idx="2">
                  <c:v>2015-2016 (4,956)</c:v>
                </c:pt>
                <c:pt idx="3">
                  <c:v>2016-2017 (5,003)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0.13900000000000001</c:v>
                </c:pt>
                <c:pt idx="1">
                  <c:v>0.126</c:v>
                </c:pt>
                <c:pt idx="2">
                  <c:v>0.13</c:v>
                </c:pt>
                <c:pt idx="3">
                  <c:v>0.114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0AD-480A-B662-3F4B94D0281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Missed +15 days Female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1.9555486511590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AD-480A-B662-3F4B94D028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(4,774)</c:v>
                </c:pt>
                <c:pt idx="1">
                  <c:v>2014-2015 (5,337)</c:v>
                </c:pt>
                <c:pt idx="2">
                  <c:v>2015-2016 (4,956)</c:v>
                </c:pt>
                <c:pt idx="3">
                  <c:v>2016-2017 (5,003)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0.13400000000000001</c:v>
                </c:pt>
                <c:pt idx="1">
                  <c:v>0.13500000000000001</c:v>
                </c:pt>
                <c:pt idx="2">
                  <c:v>0.14799999999999999</c:v>
                </c:pt>
                <c:pt idx="3">
                  <c:v>0.122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0AD-480A-B662-3F4B94D02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245808"/>
        <c:axId val="537245480"/>
      </c:lineChart>
      <c:catAx>
        <c:axId val="38518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183808"/>
        <c:crosses val="autoZero"/>
        <c:auto val="1"/>
        <c:lblAlgn val="ctr"/>
        <c:lblOffset val="100"/>
        <c:noMultiLvlLbl val="0"/>
      </c:catAx>
      <c:valAx>
        <c:axId val="385183808"/>
        <c:scaling>
          <c:orientation val="minMax"/>
          <c:max val="3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187088"/>
        <c:crosses val="autoZero"/>
        <c:crossBetween val="between"/>
      </c:valAx>
      <c:valAx>
        <c:axId val="537245480"/>
        <c:scaling>
          <c:orientation val="minMax"/>
          <c:max val="0.2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245808"/>
        <c:crosses val="max"/>
        <c:crossBetween val="between"/>
      </c:valAx>
      <c:catAx>
        <c:axId val="537245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7245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Enrollment and Attendance</a:t>
            </a:r>
            <a:r>
              <a:rPr lang="en-US" baseline="0" dirty="0"/>
              <a:t> for Special Groups</a:t>
            </a:r>
          </a:p>
          <a:p>
            <a:pPr>
              <a:defRPr/>
            </a:pPr>
            <a:r>
              <a:rPr lang="en-US" baseline="0" dirty="0"/>
              <a:t>+15 (Over 15 days absent)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 with Disabilities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453</c:v>
                </c:pt>
                <c:pt idx="1">
                  <c:v>575</c:v>
                </c:pt>
                <c:pt idx="2">
                  <c:v>559</c:v>
                </c:pt>
                <c:pt idx="3">
                  <c:v>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E-42B2-8627-D785720383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Economically Disadvantaged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2469</c:v>
                </c:pt>
                <c:pt idx="1">
                  <c:v>2617</c:v>
                </c:pt>
                <c:pt idx="2">
                  <c:v>2281</c:v>
                </c:pt>
                <c:pt idx="3">
                  <c:v>2321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4E-42B2-8627-D785720383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Limited English Proficiency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4E-42B2-8627-D78572038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47513432"/>
        <c:axId val="647515072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15+SWD</c:v>
                </c:pt>
              </c:strCache>
            </c:strRef>
          </c:tx>
          <c:spPr>
            <a:ln w="28575" cap="rnd">
              <a:solidFill>
                <a:srgbClr val="BC8FD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0.185</c:v>
                </c:pt>
                <c:pt idx="1">
                  <c:v>0.18</c:v>
                </c:pt>
                <c:pt idx="2">
                  <c:v>0.14000000000000001</c:v>
                </c:pt>
                <c:pt idx="3">
                  <c:v>0.11799999999999999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4E-42B2-8627-D7857203838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15+ED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0.16300000000000001</c:v>
                </c:pt>
                <c:pt idx="1">
                  <c:v>0.17299999999999999</c:v>
                </c:pt>
                <c:pt idx="2">
                  <c:v>0.19</c:v>
                </c:pt>
                <c:pt idx="3">
                  <c:v>0.156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64E-42B2-8627-D7857203838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15+LEP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0.15</c:v>
                </c:pt>
                <c:pt idx="3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64E-42B2-8627-D78572038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760888"/>
        <c:axId val="529760232"/>
      </c:lineChart>
      <c:catAx>
        <c:axId val="64751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515072"/>
        <c:crosses val="autoZero"/>
        <c:auto val="1"/>
        <c:lblAlgn val="ctr"/>
        <c:lblOffset val="100"/>
        <c:noMultiLvlLbl val="0"/>
      </c:catAx>
      <c:valAx>
        <c:axId val="64751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513432"/>
        <c:crosses val="autoZero"/>
        <c:crossBetween val="between"/>
      </c:valAx>
      <c:valAx>
        <c:axId val="529760232"/>
        <c:scaling>
          <c:orientation val="minMax"/>
          <c:max val="0.30000000000000004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760888"/>
        <c:crosses val="max"/>
        <c:crossBetween val="between"/>
      </c:valAx>
      <c:catAx>
        <c:axId val="529760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9760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GACA</a:t>
            </a:r>
            <a:r>
              <a:rPr lang="en-US" baseline="0" dirty="0"/>
              <a:t> Attendance Compared to State</a:t>
            </a:r>
          </a:p>
          <a:p>
            <a:pPr>
              <a:defRPr/>
            </a:pPr>
            <a:r>
              <a:rPr lang="en-US" baseline="0" dirty="0"/>
              <a:t>More than 15 days Absent</a:t>
            </a:r>
          </a:p>
          <a:p>
            <a:pPr>
              <a:defRPr/>
            </a:pPr>
            <a:r>
              <a:rPr lang="en-US" baseline="0" dirty="0"/>
              <a:t>5 or Less Days Absent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GACA &gt; 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1250000000000002E-3"/>
                  <c:y val="7.7343745242141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32-4283-81A3-87D13E0B8E69}"/>
                </c:ext>
              </c:extLst>
            </c:dLbl>
            <c:dLbl>
              <c:idx val="1"/>
              <c:layout>
                <c:manualLayout>
                  <c:x val="1.5624999999999426E-3"/>
                  <c:y val="5.859374639556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32-4283-81A3-87D13E0B8E69}"/>
                </c:ext>
              </c:extLst>
            </c:dLbl>
            <c:dLbl>
              <c:idx val="2"/>
              <c:layout>
                <c:manualLayout>
                  <c:x val="0"/>
                  <c:y val="7.265624553049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832-4283-81A3-87D13E0B8E69}"/>
                </c:ext>
              </c:extLst>
            </c:dLbl>
            <c:dLbl>
              <c:idx val="3"/>
              <c:layout>
                <c:manualLayout>
                  <c:x val="0"/>
                  <c:y val="6.328124610720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832-4283-81A3-87D13E0B8E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0.13700000000000001</c:v>
                </c:pt>
                <c:pt idx="1">
                  <c:v>0.13100000000000001</c:v>
                </c:pt>
                <c:pt idx="2">
                  <c:v>0.14000000000000001</c:v>
                </c:pt>
                <c:pt idx="3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2-4283-81A3-87D13E0B8E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 &gt; 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000000000000001E-2"/>
                  <c:y val="3.98437475489818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644526-189A-490A-A193-D82EE8B0CA58}" type="VALUE">
                      <a:rPr lang="en-US" baseline="0">
                        <a:solidFill>
                          <a:schemeClr val="bg2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14000984251969E-2"/>
                      <c:h val="6.236718366343604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3832-4283-81A3-87D13E0B8E69}"/>
                </c:ext>
              </c:extLst>
            </c:dLbl>
            <c:dLbl>
              <c:idx val="1"/>
              <c:layout>
                <c:manualLayout>
                  <c:x val="2.5000000000000001E-2"/>
                  <c:y val="3.98436552753655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29C8123-6ECC-4FB1-B89D-601C50812160}" type="VALUE">
                      <a:rPr lang="en-US" baseline="0">
                        <a:solidFill>
                          <a:schemeClr val="bg2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14000984251969E-2"/>
                      <c:h val="4.127343496103377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832-4283-81A3-87D13E0B8E69}"/>
                </c:ext>
              </c:extLst>
            </c:dLbl>
            <c:dLbl>
              <c:idx val="2"/>
              <c:layout>
                <c:manualLayout>
                  <c:x val="2.1093811515747917E-2"/>
                  <c:y val="3.515634011095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894369F-BD94-4CCC-9831-0CA11E068063}" type="VALUE">
                      <a:rPr lang="en-US" baseline="0">
                        <a:solidFill>
                          <a:schemeClr val="bg2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7812499999999E-2"/>
                      <c:h val="5.064843438432366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832-4283-81A3-87D13E0B8E69}"/>
                </c:ext>
              </c:extLst>
            </c:dLbl>
            <c:dLbl>
              <c:idx val="3"/>
              <c:layout>
                <c:manualLayout>
                  <c:x val="1.40625E-2"/>
                  <c:y val="4.2187497404804368E-2"/>
                </c:manualLayout>
              </c:layout>
              <c:tx>
                <c:rich>
                  <a:bodyPr/>
                  <a:lstStyle/>
                  <a:p>
                    <a:fld id="{8CA2E3D0-CDCD-4E80-9FFA-E5446C298441}" type="VALUE">
                      <a:rPr lang="en-US" baseline="0">
                        <a:solidFill>
                          <a:schemeClr val="bg2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3832-4283-81A3-87D13E0B8E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8.2000000000000003E-2</c:v>
                </c:pt>
                <c:pt idx="1">
                  <c:v>9.9000000000000005E-2</c:v>
                </c:pt>
                <c:pt idx="2">
                  <c:v>0.10100000000000001</c:v>
                </c:pt>
                <c:pt idx="3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32-4283-81A3-87D13E0B8E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GACA &lt;=5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1250000000000288E-3"/>
                  <c:y val="5.156249682809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832-4283-81A3-87D13E0B8E69}"/>
                </c:ext>
              </c:extLst>
            </c:dLbl>
            <c:dLbl>
              <c:idx val="1"/>
              <c:layout>
                <c:manualLayout>
                  <c:x val="0"/>
                  <c:y val="4.4531247260627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832-4283-81A3-87D13E0B8E69}"/>
                </c:ext>
              </c:extLst>
            </c:dLbl>
            <c:dLbl>
              <c:idx val="2"/>
              <c:layout>
                <c:manualLayout>
                  <c:x val="3.1250000000000002E-3"/>
                  <c:y val="4.921874697227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32-4283-81A3-87D13E0B8E69}"/>
                </c:ext>
              </c:extLst>
            </c:dLbl>
            <c:dLbl>
              <c:idx val="3"/>
              <c:layout>
                <c:manualLayout>
                  <c:x val="1.5625000000000001E-3"/>
                  <c:y val="4.6874997116449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832-4283-81A3-87D13E0B8E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0.75800000000000001</c:v>
                </c:pt>
                <c:pt idx="1">
                  <c:v>0.77</c:v>
                </c:pt>
                <c:pt idx="2">
                  <c:v>0.749</c:v>
                </c:pt>
                <c:pt idx="3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32-4283-81A3-87D13E0B8E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STATE &lt;=5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000000000000001E-2"/>
                  <c:y val="1.1718749279112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832-4283-81A3-87D13E0B8E69}"/>
                </c:ext>
              </c:extLst>
            </c:dLbl>
            <c:dLbl>
              <c:idx val="1"/>
              <c:layout>
                <c:manualLayout>
                  <c:x val="2.34375E-2"/>
                  <c:y val="1.874999884657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832-4283-81A3-87D13E0B8E69}"/>
                </c:ext>
              </c:extLst>
            </c:dLbl>
            <c:dLbl>
              <c:idx val="2"/>
              <c:layout>
                <c:manualLayout>
                  <c:x val="2.5000000000000001E-2"/>
                  <c:y val="1.87499988465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832-4283-81A3-87D13E0B8E69}"/>
                </c:ext>
              </c:extLst>
            </c:dLbl>
            <c:dLbl>
              <c:idx val="3"/>
              <c:layout>
                <c:manualLayout>
                  <c:x val="2.6562499999999999E-2"/>
                  <c:y val="2.1093748702402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832-4283-81A3-87D13E0B8E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0.60699999999999998</c:v>
                </c:pt>
                <c:pt idx="1">
                  <c:v>0.55000000000000004</c:v>
                </c:pt>
                <c:pt idx="2">
                  <c:v>0.55800000000000005</c:v>
                </c:pt>
                <c:pt idx="3">
                  <c:v>0.53100000000000003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32-4283-81A3-87D13E0B8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3460416"/>
        <c:axId val="643460744"/>
        <c:axId val="47377440"/>
      </c:bar3DChart>
      <c:catAx>
        <c:axId val="64346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460744"/>
        <c:crosses val="autoZero"/>
        <c:auto val="1"/>
        <c:lblAlgn val="ctr"/>
        <c:lblOffset val="100"/>
        <c:noMultiLvlLbl val="0"/>
      </c:catAx>
      <c:valAx>
        <c:axId val="64346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460416"/>
        <c:crosses val="autoZero"/>
        <c:crossBetween val="between"/>
      </c:valAx>
      <c:serAx>
        <c:axId val="473774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460744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GACA Student Mobility Rates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GACA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4-69EF-42C5-A05A-AF4C6527FB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0.873</c:v>
                </c:pt>
                <c:pt idx="1">
                  <c:v>0.59499999999999997</c:v>
                </c:pt>
                <c:pt idx="2">
                  <c:v>0.441</c:v>
                </c:pt>
                <c:pt idx="3">
                  <c:v>0.40699999999999997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EF-42C5-A05A-AF4C6527FB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0.22500000000000001</c:v>
                </c:pt>
                <c:pt idx="1">
                  <c:v>0.216</c:v>
                </c:pt>
                <c:pt idx="2">
                  <c:v>0.224</c:v>
                </c:pt>
                <c:pt idx="3">
                  <c:v>0.23599999999999999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9EF-42C5-A05A-AF4C6527FB42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8611128"/>
        <c:axId val="388617688"/>
      </c:lineChart>
      <c:catAx>
        <c:axId val="38861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17688"/>
        <c:crosses val="autoZero"/>
        <c:auto val="1"/>
        <c:lblAlgn val="ctr"/>
        <c:lblOffset val="100"/>
        <c:noMultiLvlLbl val="0"/>
      </c:catAx>
      <c:valAx>
        <c:axId val="388617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1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Drop</a:t>
            </a:r>
            <a:r>
              <a:rPr lang="en-US" baseline="0" dirty="0"/>
              <a:t> Out by Race/Ethnicity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62)</c:v>
                </c:pt>
                <c:pt idx="1">
                  <c:v>2014-2015 (Total 36)</c:v>
                </c:pt>
                <c:pt idx="2">
                  <c:v>2015-2016 (Total 49)</c:v>
                </c:pt>
                <c:pt idx="3">
                  <c:v>2016-2017 (Total 41)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9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33-4CC7-8CFE-C03EFD119E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62)</c:v>
                </c:pt>
                <c:pt idx="1">
                  <c:v>2014-2015 (Total 36)</c:v>
                </c:pt>
                <c:pt idx="2">
                  <c:v>2015-2016 (Total 49)</c:v>
                </c:pt>
                <c:pt idx="3">
                  <c:v>2016-2017 (Total 41)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</c:v>
                </c:pt>
                <c:pt idx="1">
                  <c:v>25</c:v>
                </c:pt>
                <c:pt idx="2">
                  <c:v>25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33-4CC7-8CFE-C03EFD119E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62)</c:v>
                </c:pt>
                <c:pt idx="1">
                  <c:v>2014-2015 (Total 36)</c:v>
                </c:pt>
                <c:pt idx="2">
                  <c:v>2015-2016 (Total 49)</c:v>
                </c:pt>
                <c:pt idx="3">
                  <c:v>2016-2017 (Total 41)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33-4CC7-8CFE-C03EFD119E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Multi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 (Total 62)</c:v>
                </c:pt>
                <c:pt idx="1">
                  <c:v>2014-2015 (Total 36)</c:v>
                </c:pt>
                <c:pt idx="2">
                  <c:v>2015-2016 (Total 49)</c:v>
                </c:pt>
                <c:pt idx="3">
                  <c:v>2016-2017 (Total 41)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1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33-4CC7-8CFE-C03EFD119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285632"/>
        <c:axId val="378281368"/>
      </c:barChart>
      <c:catAx>
        <c:axId val="37828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281368"/>
        <c:crosses val="autoZero"/>
        <c:auto val="1"/>
        <c:lblAlgn val="ctr"/>
        <c:lblOffset val="100"/>
        <c:noMultiLvlLbl val="0"/>
      </c:catAx>
      <c:valAx>
        <c:axId val="378281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28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Drop out by Special</a:t>
            </a:r>
            <a:r>
              <a:rPr lang="en-US" baseline="0" dirty="0"/>
              <a:t> Group</a:t>
            </a:r>
            <a:endParaRPr lang="en-US" dirty="0"/>
          </a:p>
        </c:rich>
      </c:tx>
      <c:layout>
        <c:manualLayout>
          <c:xMode val="edge"/>
          <c:yMode val="edge"/>
          <c:x val="0.38868161817014812"/>
          <c:y val="1.9706367367807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 with Disabilities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2014-2014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32-471C-BD72-37C30C55C5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Economically Disadvantaged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2014-2014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46</c:v>
                </c:pt>
                <c:pt idx="1">
                  <c:v>32</c:v>
                </c:pt>
                <c:pt idx="2">
                  <c:v>34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32-471C-BD72-37C30C55C5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2014-2014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33</c:v>
                </c:pt>
                <c:pt idx="1">
                  <c:v>18</c:v>
                </c:pt>
                <c:pt idx="2">
                  <c:v>23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32-471C-BD72-37C30C55C5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2013-2014</c:v>
                </c:pt>
                <c:pt idx="1">
                  <c:v>2014-2014</c:v>
                </c:pt>
                <c:pt idx="2">
                  <c:v>2015-2016</c:v>
                </c:pt>
                <c:pt idx="3">
                  <c:v>2016-2017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29</c:v>
                </c:pt>
                <c:pt idx="1">
                  <c:v>18</c:v>
                </c:pt>
                <c:pt idx="2">
                  <c:v>26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32-471C-BD72-37C30C55C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1826248"/>
        <c:axId val="381823296"/>
      </c:barChart>
      <c:catAx>
        <c:axId val="38182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823296"/>
        <c:crosses val="autoZero"/>
        <c:auto val="1"/>
        <c:lblAlgn val="ctr"/>
        <c:lblOffset val="100"/>
        <c:noMultiLvlLbl val="0"/>
      </c:catAx>
      <c:valAx>
        <c:axId val="38182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826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0.81681</cdr:x>
      <cdr:y>0.88596</cdr:y>
    </cdr:from>
    <cdr:to>
      <cdr:x>0.91824</cdr:x>
      <cdr:y>0.93023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9D49D50-8AEE-4A0F-B09B-8247BCB45E0A}"/>
            </a:ext>
          </a:extLst>
        </cdr:cNvPr>
        <cdr:cNvSpPr txBox="1"/>
      </cdr:nvSpPr>
      <cdr:spPr>
        <a:xfrm xmlns:a="http://schemas.openxmlformats.org/drawingml/2006/main">
          <a:off x="6639027" y="4800741"/>
          <a:ext cx="824459" cy="2398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2016-2017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269B4-611C-4B0F-9F5F-7F2DA1B41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DDE5B-C401-454E-A46F-B55D71112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2962B-32F8-4C47-987D-58DAFBF8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EE87B-24FB-43B6-9DB5-C5B37BC11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DF551-E2A2-4D99-A5EB-0CAA96CF0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4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28C73-C0C3-47EE-BC46-B481B36AB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0C908-870C-4E8A-93EA-2755068E9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D05EB-7B86-4586-913C-CAF81FB0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67CB5-ACC6-4C54-9F7B-1CEC29EE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19DBC-AEE1-48E6-92E4-EA9A3542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3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B282F-7D1F-43AA-8B5D-5351F2D65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9D5AF-8B01-400B-944C-55D35C914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65777-9609-4D59-B8B6-0166D892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31C2A-AEB8-4F58-AC6C-E473E507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B17E6-87B7-4F14-858B-DE26E96E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11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E2F431-E27F-40FD-86ED-9961A5730A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2419E1-3F61-4BAB-9142-778DEDA95F55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2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28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10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68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1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7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517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61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13FA-FC6B-42E0-95B5-5E3AFC3C5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311C7-F0F2-4EB2-AEC6-9376C3D60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DD91B-F391-43BE-B0C2-F43663B6A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C91DF-5DA2-4AF7-BB30-64409E97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F9749-1038-49F3-BF7B-83EB95C8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57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1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10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9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230F9-E6BA-4DE2-A338-9C212D37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C9E69-C091-49FC-A7EB-EC1079467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EAFCA-6C81-40A1-B744-2FB6C774C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AAF0C-DCC0-4AF1-AA8F-0A365C5C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8B353-2484-46BF-98BF-B467DB28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3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3A9C-298B-46F6-A742-07C8069D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D99F-E06C-4268-86C7-F062B224C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63C0F-A17B-4B09-82E0-1DEEB2B8C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2DA57-4FD0-4D51-9DA3-45B181B7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E7C5B-C98B-4869-9878-C10E9B998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17601-C443-4F54-86CF-2ED4F4AC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3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05B40-3B5A-48C9-9F2A-AC23C728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14678-93F1-4B20-8C77-AE2223FAC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FDF4E-A166-4849-9DC4-36D9AB2D0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A64E7-1A98-4743-9FCA-5F5543CA7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58159-FE79-469B-8516-BD69F7FE3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BB812-4389-47A2-B3F4-AD8139ED0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ADFED-7755-4D7D-8FA9-7E464DD5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06F0D-BAF5-4B8B-8929-19657CB3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9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6FE2-3B02-456A-8FCF-DBC414E46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F3F96-5662-4079-A50B-9EC42A17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17DBE-5A2B-4DCC-87D2-FCC47FB3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0F1F9-7284-46C7-9B65-31C5F389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8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7AF85-DC98-4ABF-88CA-18E57D39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C55EA-EDD5-44BD-B63A-F883BEE66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8D18B-65A4-4D0D-9ADB-3D5B0B12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CE88-8638-4D72-8AC6-39503FBE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9C61-854E-4D94-B924-75774DA42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4D4EF-9AF8-45CB-BB69-B8E9E0A97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DEC1C-D0C0-4108-A16A-CD88381A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C6D8C-F206-4BD9-B950-EAEFB1A9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9F83B-C7FD-4E21-BAE9-D367745C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F417-7500-45EB-9582-36EE94933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623F-DD47-40AD-8E9E-70EE8A52F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BB5A8-0DB8-48DE-B450-75C76CB1F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10C41-792B-4764-8745-6D70C4BA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D1B3CA-BE90-4096-81EE-68CA5955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F8E7A-8BEB-4BF0-B9CC-E223511A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7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5761E0-1546-4F8A-BAED-35AC622EE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85153-BBBF-49E4-B11D-21D2AEED8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46FE0-27BF-4F55-AD7D-CD3428CC1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C84C-6991-4E81-8E00-55BA998F1A70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C7725-5A79-4131-9413-4B5E4B596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01591-7BA2-4003-8745-F2079E030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9B7BD-BA14-4E57-8033-7EFF98DB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9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CBF49-C2D3-4724-9A30-A5068CF231AD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2F30-6F15-4498-9DE4-414B7E1D3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4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chart" Target="../charts/char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11E84-E0BD-41DE-819A-7791D997B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0" y="1392556"/>
            <a:ext cx="65532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Georgia Connections Academy </a:t>
            </a:r>
            <a:br>
              <a:rPr lang="en-US" dirty="0"/>
            </a:br>
            <a:r>
              <a:rPr lang="en-US" dirty="0"/>
              <a:t>Middle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F3A85-5081-4A8F-A62F-30A5EF1EE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1514" y="3964306"/>
            <a:ext cx="6716486" cy="1462721"/>
          </a:xfrm>
        </p:spPr>
        <p:txBody>
          <a:bodyPr>
            <a:normAutofit/>
          </a:bodyPr>
          <a:lstStyle/>
          <a:p>
            <a:r>
              <a:rPr lang="en-US" sz="3600" dirty="0"/>
              <a:t>Data Overview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06277E-395E-4D6D-9C05-B6564304F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22363"/>
            <a:ext cx="2590800" cy="2571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3EA378-0C94-403E-843C-507F6CBCD6C3}"/>
              </a:ext>
            </a:extLst>
          </p:cNvPr>
          <p:cNvSpPr txBox="1"/>
          <p:nvPr/>
        </p:nvSpPr>
        <p:spPr>
          <a:xfrm>
            <a:off x="9356270" y="5427028"/>
            <a:ext cx="1921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 Drake</a:t>
            </a:r>
          </a:p>
          <a:p>
            <a:r>
              <a:rPr lang="en-US" dirty="0"/>
              <a:t>Summer 2018</a:t>
            </a:r>
          </a:p>
        </p:txBody>
      </p:sp>
    </p:spTree>
    <p:extLst>
      <p:ext uri="{BB962C8B-B14F-4D97-AF65-F5344CB8AC3E}">
        <p14:creationId xmlns:p14="http://schemas.microsoft.com/office/powerpoint/2010/main" val="60324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985E1C-C7A0-424B-8CEB-342DD1443F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587615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B3739B5-B4D6-4B86-B633-B699FA03A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686" y="102478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10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A68AD-DB72-48AC-B50E-341DB0492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0565" y="365124"/>
            <a:ext cx="7066005" cy="1325563"/>
          </a:xfrm>
        </p:spPr>
        <p:txBody>
          <a:bodyPr/>
          <a:lstStyle/>
          <a:p>
            <a:r>
              <a:rPr lang="en-US" dirty="0"/>
              <a:t>Drop Out Rates 7-8</a:t>
            </a:r>
            <a:r>
              <a:rPr lang="en-US" baseline="30000" dirty="0"/>
              <a:t>th</a:t>
            </a:r>
            <a:r>
              <a:rPr lang="en-US" dirty="0"/>
              <a:t> grades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0A87CD6-8814-4AFA-A6B5-9EA690177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819268"/>
              </p:ext>
            </p:extLst>
          </p:nvPr>
        </p:nvGraphicFramePr>
        <p:xfrm>
          <a:off x="632346" y="1690687"/>
          <a:ext cx="4716439" cy="494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AA2C946-60BE-49A4-8FE4-11E537FFC1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217429"/>
              </p:ext>
            </p:extLst>
          </p:nvPr>
        </p:nvGraphicFramePr>
        <p:xfrm>
          <a:off x="6042455" y="1690688"/>
          <a:ext cx="5507270" cy="4949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36AAF4D8-1860-4DA8-B5E9-8E53893FC2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8403" y="167504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0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E87E-38B9-457D-9818-CF53143A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4 years of GACA Proficient and Distinguished ELA Results Compared to the State of Georgia Results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10DE0F1-63D6-43C0-A37A-65BBDBD4C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4480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FCA1F0F1-5997-4D72-B3D1-9ED8585B3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6781" y="119378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79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E87E-38B9-457D-9818-CF53143A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4 years of GACA ELA results compared to the State results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0E431D-0E97-4418-BEF9-90C74634D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251532"/>
              </p:ext>
            </p:extLst>
          </p:nvPr>
        </p:nvGraphicFramePr>
        <p:xfrm>
          <a:off x="441434" y="1825625"/>
          <a:ext cx="1113045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509E756-AB86-44F2-9C3F-EE56CF1A1326}"/>
              </a:ext>
            </a:extLst>
          </p:cNvPr>
          <p:cNvSpPr txBox="1"/>
          <p:nvPr/>
        </p:nvSpPr>
        <p:spPr>
          <a:xfrm>
            <a:off x="1208691" y="5827002"/>
            <a:ext cx="2112579" cy="27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Does not meet </a:t>
            </a:r>
            <a:r>
              <a:rPr lang="en-US" sz="1200" dirty="0">
                <a:solidFill>
                  <a:schemeClr val="accent3"/>
                </a:solidFill>
              </a:rPr>
              <a:t>Meets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accent4"/>
                </a:solidFill>
              </a:rPr>
              <a:t>Exceeds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3FBC68-DB0E-43C0-A339-D903F7C62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528" y="179536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E87E-38B9-457D-9818-CF53143A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4 years of GACA MATH with Proficient and Distinguished Results compared to the State of Georgia Results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10DE0F1-63D6-43C0-A37A-65BBDBD4C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6434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7F26C1B-DC02-4339-AEF6-A9FA47A94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5281" y="119378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599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E87E-38B9-457D-9818-CF53143A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4 years of GACA Math results compared to the State results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0E431D-0E97-4418-BEF9-90C74634D3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819794"/>
              </p:ext>
            </p:extLst>
          </p:nvPr>
        </p:nvGraphicFramePr>
        <p:xfrm>
          <a:off x="441434" y="1825625"/>
          <a:ext cx="1113045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3FD954C-28C0-4A60-AEA9-B07FA96FEDA5}"/>
              </a:ext>
            </a:extLst>
          </p:cNvPr>
          <p:cNvSpPr txBox="1"/>
          <p:nvPr/>
        </p:nvSpPr>
        <p:spPr>
          <a:xfrm>
            <a:off x="1365445" y="5835711"/>
            <a:ext cx="2112579" cy="27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</a:rPr>
              <a:t>Does not meet </a:t>
            </a:r>
            <a:r>
              <a:rPr lang="en-US" sz="1200" dirty="0">
                <a:solidFill>
                  <a:schemeClr val="accent3"/>
                </a:solidFill>
              </a:rPr>
              <a:t>Meets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accent4"/>
                </a:solidFill>
              </a:rPr>
              <a:t>Exceeds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B44637-EA47-43B3-A81E-605CADD63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528" y="179536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0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BF96E600-FD7F-4621-BB3C-2AEAEE5375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155766"/>
              </p:ext>
            </p:extLst>
          </p:nvPr>
        </p:nvGraphicFramePr>
        <p:xfrm>
          <a:off x="217847" y="1825626"/>
          <a:ext cx="23560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6600702-7322-456F-A911-F1D091DA9E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9702174"/>
              </p:ext>
            </p:extLst>
          </p:nvPr>
        </p:nvGraphicFramePr>
        <p:xfrm>
          <a:off x="2867184" y="1825626"/>
          <a:ext cx="2356019" cy="448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9AFDF45-EB3A-4247-BCCF-58626A07BE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8224517"/>
              </p:ext>
            </p:extLst>
          </p:nvPr>
        </p:nvGraphicFramePr>
        <p:xfrm>
          <a:off x="6096000" y="1825626"/>
          <a:ext cx="2356019" cy="448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365CD7EC-A171-4277-8F43-D47E232D5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020617"/>
              </p:ext>
            </p:extLst>
          </p:nvPr>
        </p:nvGraphicFramePr>
        <p:xfrm>
          <a:off x="8702809" y="1825626"/>
          <a:ext cx="3271344" cy="4486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6E2592FE-15C5-45E3-B005-B8142416D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67" y="376413"/>
            <a:ext cx="10800644" cy="1325563"/>
          </a:xfrm>
        </p:spPr>
        <p:txBody>
          <a:bodyPr/>
          <a:lstStyle/>
          <a:p>
            <a:r>
              <a:rPr lang="en-US" dirty="0"/>
              <a:t>2017 Math Milestone Levels  &amp; Special Groups</a:t>
            </a:r>
          </a:p>
        </p:txBody>
      </p:sp>
    </p:spTree>
    <p:extLst>
      <p:ext uri="{BB962C8B-B14F-4D97-AF65-F5344CB8AC3E}">
        <p14:creationId xmlns:p14="http://schemas.microsoft.com/office/powerpoint/2010/main" val="155117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  <p:bldGraphic spid="5" grpId="0">
        <p:bldAsOne/>
      </p:bldGraphic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CED8-1D17-4200-97B9-2E9DF244F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Math Milestone Levels Special Groups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D663D18-8F5E-4002-B49E-EB0C597BB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491772"/>
              </p:ext>
            </p:extLst>
          </p:nvPr>
        </p:nvGraphicFramePr>
        <p:xfrm>
          <a:off x="186559" y="1690689"/>
          <a:ext cx="3271344" cy="436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FD4019A-6152-4675-886F-1988ED088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9736922"/>
              </p:ext>
            </p:extLst>
          </p:nvPr>
        </p:nvGraphicFramePr>
        <p:xfrm>
          <a:off x="8460828" y="1690688"/>
          <a:ext cx="3595538" cy="460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D64CAB3-4D2B-4152-9CDC-E0CE40CA4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6469982"/>
              </p:ext>
            </p:extLst>
          </p:nvPr>
        </p:nvGraphicFramePr>
        <p:xfrm>
          <a:off x="4041228" y="1711708"/>
          <a:ext cx="3836275" cy="434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2B6726DD-4692-4170-B1B1-174E60A42F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0528" y="179536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3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4B1C-180A-4766-BC1A-B0E886B4E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586" y="365125"/>
            <a:ext cx="6580413" cy="1325563"/>
          </a:xfrm>
        </p:spPr>
        <p:txBody>
          <a:bodyPr/>
          <a:lstStyle/>
          <a:p>
            <a:pPr algn="ctr"/>
            <a:r>
              <a:rPr lang="en-US" dirty="0"/>
              <a:t>2017 Math Milestone Levels by Race/Ethnicity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4A02AE8-A73B-4374-87FD-208AC7BE46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760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40B4F0B-DA4A-4500-BEDE-2D4E52756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528" y="179536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39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B969D-D4C5-4719-B927-FA76FBCA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957" y="187927"/>
            <a:ext cx="808264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Math Milestone Levels by Grade </a:t>
            </a:r>
            <a:br>
              <a:rPr lang="en-US" sz="3600" dirty="0"/>
            </a:br>
            <a:r>
              <a:rPr lang="en-US" sz="3600" dirty="0"/>
              <a:t>Line Graph of Special Groups at Beginning Level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05F270C-E82F-4123-AD1C-82AAC0262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083376"/>
              </p:ext>
            </p:extLst>
          </p:nvPr>
        </p:nvGraphicFramePr>
        <p:xfrm>
          <a:off x="457199" y="1513490"/>
          <a:ext cx="11008895" cy="512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CF5D8C9-0E68-4A2D-8F85-271DC85AD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528" y="179536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2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F1B66-24BC-4FF9-9D1B-BC856A58F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Polleverywhere.com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5B1B0-E304-4A8D-8973-61A1D2ACB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EDrake380 to 22333</a:t>
            </a:r>
          </a:p>
          <a:p>
            <a:r>
              <a:rPr lang="en-US"/>
              <a:t>Or go to PollEv</a:t>
            </a:r>
            <a:r>
              <a:rPr lang="en-US" dirty="0"/>
              <a:t>.com</a:t>
            </a:r>
            <a:r>
              <a:rPr lang="en-US"/>
              <a:t>/edrake380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96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EAF00-AC4B-4745-921D-D52B0795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123-9982-4E85-85EE-F9D7D7EB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568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STRENGTHS</a:t>
            </a:r>
          </a:p>
          <a:p>
            <a:r>
              <a:rPr lang="en-US" dirty="0"/>
              <a:t>Student mobility rates have decreased over 40% in the past 4 years.</a:t>
            </a:r>
          </a:p>
          <a:p>
            <a:r>
              <a:rPr lang="en-US" dirty="0"/>
              <a:t>The overall dropout rate has decreased.</a:t>
            </a:r>
          </a:p>
          <a:p>
            <a:r>
              <a:rPr lang="en-US" dirty="0"/>
              <a:t>The number of students missing 15 or more days has decreased in most groups and the school average is markedly better than the state’s average.</a:t>
            </a:r>
          </a:p>
          <a:p>
            <a:r>
              <a:rPr lang="en-US" dirty="0"/>
              <a:t>Over the past 4 years ELA assessments scores in Meets and Exceed or Proficient and Distinguished combined has surpassed those of the state.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E02AB-39E7-45D2-A546-1685D5F90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711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WEAKNESSES</a:t>
            </a:r>
          </a:p>
          <a:p>
            <a:r>
              <a:rPr lang="en-US" dirty="0"/>
              <a:t>There is a increase in the dropout rate amongst Hispanic and students identifying as 2+ race/ethnicities.</a:t>
            </a:r>
          </a:p>
          <a:p>
            <a:r>
              <a:rPr lang="en-US" dirty="0"/>
              <a:t>Over the past 4 years Math assessment scores have not increased and are consistently below the state scores.</a:t>
            </a:r>
          </a:p>
          <a:p>
            <a:r>
              <a:rPr lang="en-US" dirty="0"/>
              <a:t>A larger number of SWD and African Americans are disproportionately represented at the Beginning Learner level for Math. </a:t>
            </a:r>
          </a:p>
          <a:p>
            <a:r>
              <a:rPr lang="en-US" dirty="0"/>
              <a:t>As students progress from 6</a:t>
            </a:r>
            <a:r>
              <a:rPr lang="en-US" baseline="30000" dirty="0"/>
              <a:t>th</a:t>
            </a:r>
            <a:r>
              <a:rPr lang="en-US" dirty="0"/>
              <a:t> to 8</a:t>
            </a:r>
            <a:r>
              <a:rPr lang="en-US" baseline="30000" dirty="0"/>
              <a:t>th</a:t>
            </a:r>
            <a:r>
              <a:rPr lang="en-US" dirty="0"/>
              <a:t> grade, a smaller number of students comprise the Proficient level of Math and a larger number of students comprise the Beginning level.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50BE75-8DD1-4F7F-B555-7EC2C2C8E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528" y="179536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0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EAF00-AC4B-4745-921D-D52B0795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 to Drive 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123-9982-4E85-85EE-F9D7D7EB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7515" y="2022601"/>
            <a:ext cx="7161017" cy="415436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sz="1700" dirty="0"/>
              <a:t>The number of Hispanic students is relatively small at our school why is there an increase in the drop out rate for this subgroup?</a:t>
            </a:r>
          </a:p>
          <a:p>
            <a:r>
              <a:rPr lang="en-US" sz="1700" dirty="0"/>
              <a:t>Do we need to reach out to this group more? Is there a language challenge?</a:t>
            </a:r>
          </a:p>
          <a:p>
            <a:r>
              <a:rPr lang="en-US" sz="1700" dirty="0"/>
              <a:t>Are there strategies that the Language Arts department use successfully that the Math department can use to help the students master content? </a:t>
            </a:r>
          </a:p>
          <a:p>
            <a:r>
              <a:rPr lang="en-US" sz="1700" dirty="0"/>
              <a:t>Is the content in the LMS correlated adequately with the standards i.e. the content assessed GA Milestones?</a:t>
            </a:r>
          </a:p>
          <a:p>
            <a:r>
              <a:rPr lang="en-US" sz="1700" dirty="0"/>
              <a:t>Are student scores on formative assessments reflective of Milestone scores? What are we doing when students underperform on formative assessment? </a:t>
            </a:r>
          </a:p>
          <a:p>
            <a:r>
              <a:rPr lang="en-US" sz="1700" dirty="0"/>
              <a:t>Do we need to make student attendance in Synchronous Sessions Mandatory for Math?</a:t>
            </a:r>
          </a:p>
          <a:p>
            <a:r>
              <a:rPr lang="en-US" sz="1700" dirty="0"/>
              <a:t>What strides are we making with the SWD and African American student populations to aid in success at our school?</a:t>
            </a:r>
          </a:p>
          <a:p>
            <a:r>
              <a:rPr lang="en-US" sz="1700" dirty="0"/>
              <a:t>Do the math skills build from 6</a:t>
            </a:r>
            <a:r>
              <a:rPr lang="en-US" sz="1700" baseline="30000" dirty="0"/>
              <a:t>th</a:t>
            </a:r>
            <a:r>
              <a:rPr lang="en-US" sz="1700" dirty="0"/>
              <a:t> grade to 8</a:t>
            </a:r>
            <a:r>
              <a:rPr lang="en-US" sz="1700" baseline="30000" dirty="0"/>
              <a:t>th</a:t>
            </a:r>
            <a:r>
              <a:rPr lang="en-US" sz="1700" dirty="0"/>
              <a:t> grade? </a:t>
            </a:r>
          </a:p>
          <a:p>
            <a:r>
              <a:rPr lang="en-US" sz="1700" dirty="0"/>
              <a:t>Are we teaching students how to use these skills at a higher level of complexity?</a:t>
            </a:r>
          </a:p>
          <a:p>
            <a:pPr marL="0"/>
            <a:endParaRPr lang="en-US" sz="17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88277-5474-47C3-B143-31001036C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" y="2022601"/>
            <a:ext cx="3425957" cy="339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BB86-21BA-4AB8-9765-7C972BAE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Data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864F2-3EC5-4CCC-A400-5E917F4BB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81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Middle School Data Team Action Plan</a:t>
            </a:r>
          </a:p>
          <a:p>
            <a:endParaRPr lang="en-US" dirty="0"/>
          </a:p>
          <a:p>
            <a:r>
              <a:rPr lang="en-US" dirty="0"/>
              <a:t>Profile of Georgia Connections Academy (GACA)</a:t>
            </a:r>
          </a:p>
          <a:p>
            <a:r>
              <a:rPr lang="en-US" dirty="0"/>
              <a:t>Review School Demographics</a:t>
            </a:r>
          </a:p>
          <a:p>
            <a:r>
              <a:rPr lang="en-US" dirty="0"/>
              <a:t>Review Enrollment and Attendance Data</a:t>
            </a:r>
          </a:p>
          <a:p>
            <a:r>
              <a:rPr lang="en-US" dirty="0"/>
              <a:t>Review School Assessment Data</a:t>
            </a:r>
          </a:p>
          <a:p>
            <a:r>
              <a:rPr lang="en-US" dirty="0"/>
              <a:t>Identify Strengths and Weaknesses from Data</a:t>
            </a:r>
          </a:p>
          <a:p>
            <a:r>
              <a:rPr lang="en-US" dirty="0"/>
              <a:t>Discussion Points for Creation of Action Plan to Address Concerns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564930-1691-4575-BF3E-035416E02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014" y="230188"/>
            <a:ext cx="1844766" cy="18312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AFA422-760E-4A4E-AEAA-C842E8FB63E0}"/>
              </a:ext>
            </a:extLst>
          </p:cNvPr>
          <p:cNvSpPr txBox="1"/>
          <p:nvPr/>
        </p:nvSpPr>
        <p:spPr>
          <a:xfrm>
            <a:off x="6445770" y="6258480"/>
            <a:ext cx="508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from Governors Office of Student Achievement</a:t>
            </a:r>
          </a:p>
        </p:txBody>
      </p:sp>
    </p:spTree>
    <p:extLst>
      <p:ext uri="{BB962C8B-B14F-4D97-AF65-F5344CB8AC3E}">
        <p14:creationId xmlns:p14="http://schemas.microsoft.com/office/powerpoint/2010/main" val="195020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8">
            <a:extLst>
              <a:ext uri="{FF2B5EF4-FFF2-40B4-BE49-F238E27FC236}">
                <a16:creationId xmlns:a16="http://schemas.microsoft.com/office/drawing/2014/main" id="{70207BFD-D5D9-47A9-AD0C-27CEE3149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946188"/>
              </p:ext>
            </p:extLst>
          </p:nvPr>
        </p:nvGraphicFramePr>
        <p:xfrm>
          <a:off x="1345889" y="903888"/>
          <a:ext cx="8429296" cy="5707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93691B8F-69FD-48D4-BA88-6028B0CBE8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5670" y="79255"/>
            <a:ext cx="1665759" cy="16492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7174203-728E-4DEE-BC9D-49D5118C1923}"/>
              </a:ext>
            </a:extLst>
          </p:cNvPr>
          <p:cNvSpPr txBox="1"/>
          <p:nvPr/>
        </p:nvSpPr>
        <p:spPr>
          <a:xfrm>
            <a:off x="9993086" y="5992586"/>
            <a:ext cx="1616528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N=5003</a:t>
            </a:r>
          </a:p>
        </p:txBody>
      </p:sp>
    </p:spTree>
    <p:extLst>
      <p:ext uri="{BB962C8B-B14F-4D97-AF65-F5344CB8AC3E}">
        <p14:creationId xmlns:p14="http://schemas.microsoft.com/office/powerpoint/2010/main" val="169120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39C262-E0BD-47DF-BA24-5E1666EDB5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4946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DEA137A-2F05-47C2-AD5B-01E4F93AB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528" y="179536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2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3340F36-0447-4419-B795-6FFC5EE6C4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482784"/>
              </p:ext>
            </p:extLst>
          </p:nvPr>
        </p:nvGraphicFramePr>
        <p:xfrm>
          <a:off x="2100239" y="76061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03F2F70-3046-4D75-861E-34BB22675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4749" y="143422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7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2687E42-61B9-42F9-AF46-28485F5351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1381979"/>
              </p:ext>
            </p:extLst>
          </p:nvPr>
        </p:nvGraphicFramePr>
        <p:xfrm>
          <a:off x="2032000" y="719666"/>
          <a:ext cx="8128000" cy="584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2564EA8-2546-4A79-B52D-430AA7547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6781" y="102478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219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04C1CFB-6D94-4E85-BF76-060A6489E8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927847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45AA986-1291-4886-AA29-84A238DF6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4749" y="102478"/>
            <a:ext cx="1246719" cy="123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2898715-606B-4ACE-B15B-EDBB067FD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7865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93197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678</Words>
  <Application>Microsoft Office PowerPoint</Application>
  <PresentationFormat>Widescreen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Custom Design</vt:lpstr>
      <vt:lpstr>Office Theme</vt:lpstr>
      <vt:lpstr>Georgia Connections Academy  Middle School</vt:lpstr>
      <vt:lpstr>Polleverywhere.com</vt:lpstr>
      <vt:lpstr>Purpose of Data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Drop Out Rates 7-8th grades</vt:lpstr>
      <vt:lpstr>4 years of GACA Proficient and Distinguished ELA Results Compared to the State of Georgia Results</vt:lpstr>
      <vt:lpstr>4 years of GACA ELA results compared to the State results</vt:lpstr>
      <vt:lpstr>4 years of GACA MATH with Proficient and Distinguished Results compared to the State of Georgia Results</vt:lpstr>
      <vt:lpstr>4 years of GACA Math results compared to the State results</vt:lpstr>
      <vt:lpstr>2017 Math Milestone Levels  &amp; Special Groups</vt:lpstr>
      <vt:lpstr>2017 Math Milestone Levels Special Groups</vt:lpstr>
      <vt:lpstr>2017 Math Milestone Levels by Race/Ethnicity</vt:lpstr>
      <vt:lpstr>Math Milestone Levels by Grade  Line Graph of Special Groups at Beginning Level </vt:lpstr>
      <vt:lpstr>Data Discussion</vt:lpstr>
      <vt:lpstr>Questions to Drive 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Connections Academy  Middle School</dc:title>
  <dc:creator>ebdra</dc:creator>
  <cp:lastModifiedBy>ebdra</cp:lastModifiedBy>
  <cp:revision>100</cp:revision>
  <dcterms:created xsi:type="dcterms:W3CDTF">2018-07-15T00:00:28Z</dcterms:created>
  <dcterms:modified xsi:type="dcterms:W3CDTF">2018-10-24T08:46:13Z</dcterms:modified>
</cp:coreProperties>
</file>